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8" r:id="rId2"/>
    <p:sldId id="289" r:id="rId3"/>
    <p:sldId id="354" r:id="rId4"/>
    <p:sldId id="355" r:id="rId5"/>
    <p:sldId id="356" r:id="rId6"/>
    <p:sldId id="357" r:id="rId7"/>
    <p:sldId id="358" r:id="rId8"/>
    <p:sldId id="359" r:id="rId9"/>
    <p:sldId id="360" r:id="rId10"/>
    <p:sldId id="361" r:id="rId11"/>
    <p:sldId id="362" r:id="rId12"/>
    <p:sldId id="363" r:id="rId13"/>
    <p:sldId id="319" r:id="rId14"/>
    <p:sldId id="364" r:id="rId15"/>
    <p:sldId id="370" r:id="rId16"/>
    <p:sldId id="371" r:id="rId17"/>
    <p:sldId id="372" r:id="rId18"/>
    <p:sldId id="373" r:id="rId19"/>
    <p:sldId id="374" r:id="rId20"/>
    <p:sldId id="375" r:id="rId21"/>
    <p:sldId id="376" r:id="rId22"/>
    <p:sldId id="377" r:id="rId23"/>
    <p:sldId id="378" r:id="rId24"/>
    <p:sldId id="379" r:id="rId25"/>
    <p:sldId id="380" r:id="rId26"/>
    <p:sldId id="381" r:id="rId27"/>
    <p:sldId id="382" r:id="rId28"/>
    <p:sldId id="383" r:id="rId29"/>
    <p:sldId id="384" r:id="rId30"/>
    <p:sldId id="385" r:id="rId31"/>
    <p:sldId id="386" r:id="rId32"/>
    <p:sldId id="387" r:id="rId33"/>
    <p:sldId id="388" r:id="rId34"/>
    <p:sldId id="389" r:id="rId35"/>
    <p:sldId id="390" r:id="rId36"/>
    <p:sldId id="391" r:id="rId37"/>
    <p:sldId id="392" r:id="rId38"/>
    <p:sldId id="393" r:id="rId39"/>
    <p:sldId id="394" r:id="rId40"/>
    <p:sldId id="395" r:id="rId41"/>
    <p:sldId id="397" r:id="rId42"/>
    <p:sldId id="399" r:id="rId43"/>
    <p:sldId id="408" r:id="rId44"/>
    <p:sldId id="401" r:id="rId45"/>
    <p:sldId id="402" r:id="rId46"/>
    <p:sldId id="403" r:id="rId47"/>
    <p:sldId id="404" r:id="rId48"/>
    <p:sldId id="405" r:id="rId49"/>
    <p:sldId id="406" r:id="rId50"/>
    <p:sldId id="407" r:id="rId51"/>
  </p:sldIdLst>
  <p:sldSz cx="9144000" cy="6858000" type="screen4x3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  <a:srgbClr val="FFFFCC"/>
    <a:srgbClr val="F4F1B2"/>
    <a:srgbClr val="306C58"/>
    <a:srgbClr val="9134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51" autoAdjust="0"/>
    <p:restoredTop sz="94660"/>
  </p:normalViewPr>
  <p:slideViewPr>
    <p:cSldViewPr>
      <p:cViewPr varScale="1">
        <p:scale>
          <a:sx n="156" d="100"/>
          <a:sy n="156" d="100"/>
        </p:scale>
        <p:origin x="2754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791A8F31-7C9D-2524-A8EB-837D03292E4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C6834C5D-B8EC-64BD-B3D5-10C56E5C97A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700" name="Rectangle 4">
            <a:extLst>
              <a:ext uri="{FF2B5EF4-FFF2-40B4-BE49-F238E27FC236}">
                <a16:creationId xmlns:a16="http://schemas.microsoft.com/office/drawing/2014/main" id="{B26A04FE-0644-AA82-0437-89B028BA4EE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701" name="Rectangle 5">
            <a:extLst>
              <a:ext uri="{FF2B5EF4-FFF2-40B4-BE49-F238E27FC236}">
                <a16:creationId xmlns:a16="http://schemas.microsoft.com/office/drawing/2014/main" id="{BA4BD5FB-5754-9FA3-47CF-13389464DE2C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F11A36D1-20AD-4887-A23E-D86D30E817E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FD94D945-8C34-182B-D8EB-B0D856B0A18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D8D1BFA8-E232-E3AD-5E1B-034ECD3E4AE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0ED89839-1D79-A41D-A2FB-F2145246CCF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7" name="Rectangle 5">
            <a:extLst>
              <a:ext uri="{FF2B5EF4-FFF2-40B4-BE49-F238E27FC236}">
                <a16:creationId xmlns:a16="http://schemas.microsoft.com/office/drawing/2014/main" id="{C1414759-E08D-2E73-A0FD-5646C96CE93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28678" name="Rectangle 6">
            <a:extLst>
              <a:ext uri="{FF2B5EF4-FFF2-40B4-BE49-F238E27FC236}">
                <a16:creationId xmlns:a16="http://schemas.microsoft.com/office/drawing/2014/main" id="{0DFDEAC0-2270-C939-CB29-C91F345F8F2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8679" name="Rectangle 7">
            <a:extLst>
              <a:ext uri="{FF2B5EF4-FFF2-40B4-BE49-F238E27FC236}">
                <a16:creationId xmlns:a16="http://schemas.microsoft.com/office/drawing/2014/main" id="{FB6768D7-09EF-4A67-4775-C64AD4BEF6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9FF45E47-E156-4935-B9BC-25D40C34233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9ECFDF45-1992-5404-8BA6-FCA38CB693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CD0BEDFB-C2CD-4217-BD75-D8D81B25553A}" type="slidenum">
              <a:rPr lang="en-US" altLang="ko-KR" smtClean="0"/>
              <a:pPr>
                <a:spcBef>
                  <a:spcPct val="0"/>
                </a:spcBef>
              </a:pPr>
              <a:t>1</a:t>
            </a:fld>
            <a:endParaRPr lang="en-US" altLang="ko-KR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46FD755F-9DAB-20BE-9A4E-9805B2DF53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BC5539EF-453F-FC3F-BDDF-3D5BEB5948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슬라이드 이미지 개체 틀 1">
            <a:extLst>
              <a:ext uri="{FF2B5EF4-FFF2-40B4-BE49-F238E27FC236}">
                <a16:creationId xmlns:a16="http://schemas.microsoft.com/office/drawing/2014/main" id="{D8C10F96-90E9-6EF7-C807-35958C90D6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슬라이드 노트 개체 틀 2">
            <a:extLst>
              <a:ext uri="{FF2B5EF4-FFF2-40B4-BE49-F238E27FC236}">
                <a16:creationId xmlns:a16="http://schemas.microsoft.com/office/drawing/2014/main" id="{90D6A490-0B33-DC1E-326A-A5A0F4919C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2772" name="슬라이드 번호 개체 틀 3">
            <a:extLst>
              <a:ext uri="{FF2B5EF4-FFF2-40B4-BE49-F238E27FC236}">
                <a16:creationId xmlns:a16="http://schemas.microsoft.com/office/drawing/2014/main" id="{247DCC60-A295-02AD-EABD-E119382FDC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454F07BB-2070-4457-B01A-AC9780E2B793}" type="slidenum">
              <a:rPr lang="en-US" altLang="ko-KR" smtClean="0"/>
              <a:pPr>
                <a:spcBef>
                  <a:spcPct val="0"/>
                </a:spcBef>
              </a:pPr>
              <a:t>18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>
            <a:extLst>
              <a:ext uri="{FF2B5EF4-FFF2-40B4-BE49-F238E27FC236}">
                <a16:creationId xmlns:a16="http://schemas.microsoft.com/office/drawing/2014/main" id="{C1708BE7-DF62-5AAD-42E5-7574A37D40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34819" name="슬라이드 노트 개체 틀 2">
            <a:extLst>
              <a:ext uri="{FF2B5EF4-FFF2-40B4-BE49-F238E27FC236}">
                <a16:creationId xmlns:a16="http://schemas.microsoft.com/office/drawing/2014/main" id="{2A22F387-818E-3408-41AA-1794B1BE6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34820" name="슬라이드 번호 개체 틀 3">
            <a:extLst>
              <a:ext uri="{FF2B5EF4-FFF2-40B4-BE49-F238E27FC236}">
                <a16:creationId xmlns:a16="http://schemas.microsoft.com/office/drawing/2014/main" id="{CA1A6CB8-AACE-7941-AD22-48B1D62913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23925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23925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23925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23925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93D3BCD2-7B92-46E5-BD76-77308CC3BE74}" type="slidenum">
              <a:rPr lang="en-US" altLang="ko-KR" sz="1000" smtClean="0">
                <a:latin typeface="Arial" panose="020B0604020202020204" pitchFamily="34" charset="0"/>
                <a:ea typeface="돋움" panose="020B0600000101010101" pitchFamily="50" charset="-127"/>
              </a:rPr>
              <a:pPr>
                <a:spcBef>
                  <a:spcPct val="0"/>
                </a:spcBef>
              </a:pPr>
              <a:t>19</a:t>
            </a:fld>
            <a:endParaRPr lang="en-US" altLang="ko-KR" sz="1000"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슬라이드 이미지 개체 틀 1">
            <a:extLst>
              <a:ext uri="{FF2B5EF4-FFF2-40B4-BE49-F238E27FC236}">
                <a16:creationId xmlns:a16="http://schemas.microsoft.com/office/drawing/2014/main" id="{9A22F7BC-219C-2C68-DF78-A7B989235B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36867" name="슬라이드 노트 개체 틀 2">
            <a:extLst>
              <a:ext uri="{FF2B5EF4-FFF2-40B4-BE49-F238E27FC236}">
                <a16:creationId xmlns:a16="http://schemas.microsoft.com/office/drawing/2014/main" id="{0EDCD2AF-CBB4-CA85-49B0-96DA770D3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36868" name="슬라이드 번호 개체 틀 3">
            <a:extLst>
              <a:ext uri="{FF2B5EF4-FFF2-40B4-BE49-F238E27FC236}">
                <a16:creationId xmlns:a16="http://schemas.microsoft.com/office/drawing/2014/main" id="{E72F02F6-CFFC-A78C-7CD6-D958B8A19A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23925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23925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23925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23925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06CB83C5-3220-4189-8576-C0016D2B1D07}" type="slidenum">
              <a:rPr lang="en-US" altLang="ko-KR" sz="1000" smtClean="0">
                <a:latin typeface="Arial" panose="020B0604020202020204" pitchFamily="34" charset="0"/>
                <a:ea typeface="돋움" panose="020B0600000101010101" pitchFamily="50" charset="-127"/>
              </a:rPr>
              <a:pPr>
                <a:spcBef>
                  <a:spcPct val="0"/>
                </a:spcBef>
              </a:pPr>
              <a:t>20</a:t>
            </a:fld>
            <a:endParaRPr lang="en-US" altLang="ko-KR" sz="1000"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>
            <a:extLst>
              <a:ext uri="{FF2B5EF4-FFF2-40B4-BE49-F238E27FC236}">
                <a16:creationId xmlns:a16="http://schemas.microsoft.com/office/drawing/2014/main" id="{C985AF1F-4DE5-4C7E-D0B2-4DB9B57243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38915" name="슬라이드 노트 개체 틀 2">
            <a:extLst>
              <a:ext uri="{FF2B5EF4-FFF2-40B4-BE49-F238E27FC236}">
                <a16:creationId xmlns:a16="http://schemas.microsoft.com/office/drawing/2014/main" id="{0DFD2DDF-4BF0-5BCA-A307-FE104C57B0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AE3D8246-4F18-FAB2-19A7-86BF91AA34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23925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23925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23925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23925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5ACB0BDF-9DB3-4E4F-ACA6-92FCF2B292B1}" type="slidenum">
              <a:rPr lang="en-US" altLang="ko-KR" sz="1000" smtClean="0">
                <a:latin typeface="Arial" panose="020B0604020202020204" pitchFamily="34" charset="0"/>
                <a:ea typeface="돋움" panose="020B0600000101010101" pitchFamily="50" charset="-127"/>
              </a:rPr>
              <a:pPr>
                <a:spcBef>
                  <a:spcPct val="0"/>
                </a:spcBef>
              </a:pPr>
              <a:t>21</a:t>
            </a:fld>
            <a:endParaRPr lang="en-US" altLang="ko-KR" sz="1000"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>
            <a:extLst>
              <a:ext uri="{FF2B5EF4-FFF2-40B4-BE49-F238E27FC236}">
                <a16:creationId xmlns:a16="http://schemas.microsoft.com/office/drawing/2014/main" id="{7B7D8AF6-3437-EF34-CCBA-EBE8FF4470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40963" name="슬라이드 노트 개체 틀 2">
            <a:extLst>
              <a:ext uri="{FF2B5EF4-FFF2-40B4-BE49-F238E27FC236}">
                <a16:creationId xmlns:a16="http://schemas.microsoft.com/office/drawing/2014/main" id="{F1A8E78E-BCA8-6331-3A3A-F666F6F18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40964" name="슬라이드 번호 개체 틀 3">
            <a:extLst>
              <a:ext uri="{FF2B5EF4-FFF2-40B4-BE49-F238E27FC236}">
                <a16:creationId xmlns:a16="http://schemas.microsoft.com/office/drawing/2014/main" id="{BCCB2AD6-2A05-F895-C99F-57B2E4D703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23925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23925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23925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23925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9D52B038-5EF6-4706-8B05-10FB525D4C5F}" type="slidenum">
              <a:rPr lang="en-US" altLang="ko-KR" sz="1000" smtClean="0">
                <a:latin typeface="Arial" panose="020B0604020202020204" pitchFamily="34" charset="0"/>
                <a:ea typeface="돋움" panose="020B0600000101010101" pitchFamily="50" charset="-127"/>
              </a:rPr>
              <a:pPr>
                <a:spcBef>
                  <a:spcPct val="0"/>
                </a:spcBef>
              </a:pPr>
              <a:t>22</a:t>
            </a:fld>
            <a:endParaRPr lang="en-US" altLang="ko-KR" sz="1000"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슬라이드 이미지 개체 틀 1">
            <a:extLst>
              <a:ext uri="{FF2B5EF4-FFF2-40B4-BE49-F238E27FC236}">
                <a16:creationId xmlns:a16="http://schemas.microsoft.com/office/drawing/2014/main" id="{58045B8C-41AD-7326-D33A-0C641003E8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슬라이드 노트 개체 틀 2">
            <a:extLst>
              <a:ext uri="{FF2B5EF4-FFF2-40B4-BE49-F238E27FC236}">
                <a16:creationId xmlns:a16="http://schemas.microsoft.com/office/drawing/2014/main" id="{D08B5728-E5C3-5A85-A9F5-061819625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0420" name="슬라이드 번호 개체 틀 3">
            <a:extLst>
              <a:ext uri="{FF2B5EF4-FFF2-40B4-BE49-F238E27FC236}">
                <a16:creationId xmlns:a16="http://schemas.microsoft.com/office/drawing/2014/main" id="{E8410002-4DB5-5E5C-6EB1-B7136242C9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32756560-08F7-4EE0-80A6-1C10DBB13A70}" type="slidenum">
              <a:rPr lang="en-US" altLang="ko-KR" smtClean="0"/>
              <a:pPr>
                <a:spcBef>
                  <a:spcPct val="0"/>
                </a:spcBef>
              </a:pPr>
              <a:t>40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슬라이드 이미지 개체 틀 1">
            <a:extLst>
              <a:ext uri="{FF2B5EF4-FFF2-40B4-BE49-F238E27FC236}">
                <a16:creationId xmlns:a16="http://schemas.microsoft.com/office/drawing/2014/main" id="{DD81F938-F678-72AF-4A73-A1FBF88B15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슬라이드 노트 개체 틀 2">
            <a:extLst>
              <a:ext uri="{FF2B5EF4-FFF2-40B4-BE49-F238E27FC236}">
                <a16:creationId xmlns:a16="http://schemas.microsoft.com/office/drawing/2014/main" id="{B1930933-1C2A-2CA9-5F95-ECFC91084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3492" name="슬라이드 번호 개체 틀 3">
            <a:extLst>
              <a:ext uri="{FF2B5EF4-FFF2-40B4-BE49-F238E27FC236}">
                <a16:creationId xmlns:a16="http://schemas.microsoft.com/office/drawing/2014/main" id="{D0F549D7-EB2F-5230-8C41-9D4AD12A03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8990BB72-7DD2-45F2-BDE7-B9E70C9676BB}" type="slidenum">
              <a:rPr lang="en-US" altLang="ko-KR" smtClean="0"/>
              <a:pPr>
                <a:spcBef>
                  <a:spcPct val="0"/>
                </a:spcBef>
              </a:pPr>
              <a:t>42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슬라이드 이미지 개체 틀 1">
            <a:extLst>
              <a:ext uri="{FF2B5EF4-FFF2-40B4-BE49-F238E27FC236}">
                <a16:creationId xmlns:a16="http://schemas.microsoft.com/office/drawing/2014/main" id="{9331A2E3-2022-0E35-DF50-DBAB1A77F9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슬라이드 노트 개체 틀 2">
            <a:extLst>
              <a:ext uri="{FF2B5EF4-FFF2-40B4-BE49-F238E27FC236}">
                <a16:creationId xmlns:a16="http://schemas.microsoft.com/office/drawing/2014/main" id="{31DE5C1A-847E-BA82-66C8-DBBB3DF8F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5540" name="슬라이드 번호 개체 틀 3">
            <a:extLst>
              <a:ext uri="{FF2B5EF4-FFF2-40B4-BE49-F238E27FC236}">
                <a16:creationId xmlns:a16="http://schemas.microsoft.com/office/drawing/2014/main" id="{B7055387-98CD-F288-3176-07574B9796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28E6ED3-2A22-425B-9617-B8950DDF4D0A}" type="slidenum">
              <a:rPr lang="en-US" altLang="ko-KR" smtClean="0"/>
              <a:pPr>
                <a:spcBef>
                  <a:spcPct val="0"/>
                </a:spcBef>
              </a:pPr>
              <a:t>43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슬라이드 이미지 개체 틀 1">
            <a:extLst>
              <a:ext uri="{FF2B5EF4-FFF2-40B4-BE49-F238E27FC236}">
                <a16:creationId xmlns:a16="http://schemas.microsoft.com/office/drawing/2014/main" id="{D088BAAA-2954-916F-A51B-6E135167A3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슬라이드 노트 개체 틀 2">
            <a:extLst>
              <a:ext uri="{FF2B5EF4-FFF2-40B4-BE49-F238E27FC236}">
                <a16:creationId xmlns:a16="http://schemas.microsoft.com/office/drawing/2014/main" id="{CE0DCFD0-06E7-29A2-10C0-26B99C8BE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7588" name="슬라이드 번호 개체 틀 3">
            <a:extLst>
              <a:ext uri="{FF2B5EF4-FFF2-40B4-BE49-F238E27FC236}">
                <a16:creationId xmlns:a16="http://schemas.microsoft.com/office/drawing/2014/main" id="{4428D880-A35E-C6E9-3C23-E06BC0E5C1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59CE75B5-A372-4001-BC80-943443E20C18}" type="slidenum">
              <a:rPr lang="en-US" altLang="ko-KR" smtClean="0"/>
              <a:pPr>
                <a:spcBef>
                  <a:spcPct val="0"/>
                </a:spcBef>
              </a:pPr>
              <a:t>44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슬라이드 이미지 개체 틀 1">
            <a:extLst>
              <a:ext uri="{FF2B5EF4-FFF2-40B4-BE49-F238E27FC236}">
                <a16:creationId xmlns:a16="http://schemas.microsoft.com/office/drawing/2014/main" id="{06555546-CD36-A379-DF8F-417A98FAF2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슬라이드 노트 개체 틀 2">
            <a:extLst>
              <a:ext uri="{FF2B5EF4-FFF2-40B4-BE49-F238E27FC236}">
                <a16:creationId xmlns:a16="http://schemas.microsoft.com/office/drawing/2014/main" id="{E34C5E78-DEAF-5459-8746-71983DD646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9636" name="슬라이드 번호 개체 틀 3">
            <a:extLst>
              <a:ext uri="{FF2B5EF4-FFF2-40B4-BE49-F238E27FC236}">
                <a16:creationId xmlns:a16="http://schemas.microsoft.com/office/drawing/2014/main" id="{3FF65272-DE95-FFA8-ACA4-1E8FEDE785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7D265768-341D-4135-8BA8-A9E8936EB313}" type="slidenum">
              <a:rPr lang="en-US" altLang="ko-KR" smtClean="0"/>
              <a:pPr>
                <a:spcBef>
                  <a:spcPct val="0"/>
                </a:spcBef>
              </a:pPr>
              <a:t>45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이미지 개체 틀 1">
            <a:extLst>
              <a:ext uri="{FF2B5EF4-FFF2-40B4-BE49-F238E27FC236}">
                <a16:creationId xmlns:a16="http://schemas.microsoft.com/office/drawing/2014/main" id="{E308608C-4E55-81A2-C9E3-EA34171A57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슬라이드 노트 개체 틀 2">
            <a:extLst>
              <a:ext uri="{FF2B5EF4-FFF2-40B4-BE49-F238E27FC236}">
                <a16:creationId xmlns:a16="http://schemas.microsoft.com/office/drawing/2014/main" id="{58F1E382-8431-A872-5EB0-152A66CA2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196" name="슬라이드 번호 개체 틀 3">
            <a:extLst>
              <a:ext uri="{FF2B5EF4-FFF2-40B4-BE49-F238E27FC236}">
                <a16:creationId xmlns:a16="http://schemas.microsoft.com/office/drawing/2014/main" id="{6C14BAD7-4AFD-4C59-55EC-4D0EC8536A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842CDE02-E2BC-4D3B-9309-F188A3145D4B}" type="slidenum">
              <a:rPr lang="en-US" altLang="ko-KR" smtClean="0"/>
              <a:pPr>
                <a:spcBef>
                  <a:spcPct val="0"/>
                </a:spcBef>
              </a:pPr>
              <a:t>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슬라이드 이미지 개체 틀 1">
            <a:extLst>
              <a:ext uri="{FF2B5EF4-FFF2-40B4-BE49-F238E27FC236}">
                <a16:creationId xmlns:a16="http://schemas.microsoft.com/office/drawing/2014/main" id="{21EE80AE-D041-49DB-4E51-33E1CEE299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슬라이드 노트 개체 틀 2">
            <a:extLst>
              <a:ext uri="{FF2B5EF4-FFF2-40B4-BE49-F238E27FC236}">
                <a16:creationId xmlns:a16="http://schemas.microsoft.com/office/drawing/2014/main" id="{9B0F49C1-A926-9D1A-9AE4-A8A98FAAC3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1684" name="슬라이드 번호 개체 틀 3">
            <a:extLst>
              <a:ext uri="{FF2B5EF4-FFF2-40B4-BE49-F238E27FC236}">
                <a16:creationId xmlns:a16="http://schemas.microsoft.com/office/drawing/2014/main" id="{422C25C9-0EBB-F986-48D1-7453BC41D7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1B785719-3C62-461D-8A86-4145784007AA}" type="slidenum">
              <a:rPr lang="en-US" altLang="ko-KR" smtClean="0"/>
              <a:pPr>
                <a:spcBef>
                  <a:spcPct val="0"/>
                </a:spcBef>
              </a:pPr>
              <a:t>46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슬라이드 이미지 개체 틀 1">
            <a:extLst>
              <a:ext uri="{FF2B5EF4-FFF2-40B4-BE49-F238E27FC236}">
                <a16:creationId xmlns:a16="http://schemas.microsoft.com/office/drawing/2014/main" id="{668BF40E-7DEB-67CF-D867-8FA4FACE85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슬라이드 노트 개체 틀 2">
            <a:extLst>
              <a:ext uri="{FF2B5EF4-FFF2-40B4-BE49-F238E27FC236}">
                <a16:creationId xmlns:a16="http://schemas.microsoft.com/office/drawing/2014/main" id="{09E924CA-6009-4037-9816-94CB4839D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3732" name="슬라이드 번호 개체 틀 3">
            <a:extLst>
              <a:ext uri="{FF2B5EF4-FFF2-40B4-BE49-F238E27FC236}">
                <a16:creationId xmlns:a16="http://schemas.microsoft.com/office/drawing/2014/main" id="{320A8109-113C-4604-951A-A9FA13793B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AD94AE8A-BE3F-4B45-BDE8-9007DA6C7242}" type="slidenum">
              <a:rPr lang="en-US" altLang="ko-KR" smtClean="0"/>
              <a:pPr>
                <a:spcBef>
                  <a:spcPct val="0"/>
                </a:spcBef>
              </a:pPr>
              <a:t>47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슬라이드 이미지 개체 틀 1">
            <a:extLst>
              <a:ext uri="{FF2B5EF4-FFF2-40B4-BE49-F238E27FC236}">
                <a16:creationId xmlns:a16="http://schemas.microsoft.com/office/drawing/2014/main" id="{0A30B7B6-24D6-A350-89F2-E52202A9E2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슬라이드 노트 개체 틀 2">
            <a:extLst>
              <a:ext uri="{FF2B5EF4-FFF2-40B4-BE49-F238E27FC236}">
                <a16:creationId xmlns:a16="http://schemas.microsoft.com/office/drawing/2014/main" id="{3803EA98-E3EA-4041-CA26-AEC69D342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5780" name="슬라이드 번호 개체 틀 3">
            <a:extLst>
              <a:ext uri="{FF2B5EF4-FFF2-40B4-BE49-F238E27FC236}">
                <a16:creationId xmlns:a16="http://schemas.microsoft.com/office/drawing/2014/main" id="{F65B81E5-2199-F9A6-FB71-23C0326EE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CCCCE496-29ED-4FF1-9D18-43DDF2B666DE}" type="slidenum">
              <a:rPr lang="en-US" altLang="ko-KR" smtClean="0"/>
              <a:pPr>
                <a:spcBef>
                  <a:spcPct val="0"/>
                </a:spcBef>
              </a:pPr>
              <a:t>48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슬라이드 이미지 개체 틀 1">
            <a:extLst>
              <a:ext uri="{FF2B5EF4-FFF2-40B4-BE49-F238E27FC236}">
                <a16:creationId xmlns:a16="http://schemas.microsoft.com/office/drawing/2014/main" id="{43770DC7-6D26-D8AD-6643-6A52244511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슬라이드 노트 개체 틀 2">
            <a:extLst>
              <a:ext uri="{FF2B5EF4-FFF2-40B4-BE49-F238E27FC236}">
                <a16:creationId xmlns:a16="http://schemas.microsoft.com/office/drawing/2014/main" id="{45425DA1-608F-5AEA-1D9A-87111EA19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7828" name="슬라이드 번호 개체 틀 3">
            <a:extLst>
              <a:ext uri="{FF2B5EF4-FFF2-40B4-BE49-F238E27FC236}">
                <a16:creationId xmlns:a16="http://schemas.microsoft.com/office/drawing/2014/main" id="{95649FDC-0B07-911A-2B1C-326F096C1F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CE86A9D0-D509-44A2-9199-AFF7D3B27F42}" type="slidenum">
              <a:rPr lang="en-US" altLang="ko-KR" smtClean="0"/>
              <a:pPr>
                <a:spcBef>
                  <a:spcPct val="0"/>
                </a:spcBef>
              </a:pPr>
              <a:t>49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슬라이드 이미지 개체 틀 1">
            <a:extLst>
              <a:ext uri="{FF2B5EF4-FFF2-40B4-BE49-F238E27FC236}">
                <a16:creationId xmlns:a16="http://schemas.microsoft.com/office/drawing/2014/main" id="{1B311564-CA05-6928-E07B-AC3FD3F12E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슬라이드 노트 개체 틀 2">
            <a:extLst>
              <a:ext uri="{FF2B5EF4-FFF2-40B4-BE49-F238E27FC236}">
                <a16:creationId xmlns:a16="http://schemas.microsoft.com/office/drawing/2014/main" id="{0FF664D8-CD7D-497C-DCC3-A28163D1A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9876" name="슬라이드 번호 개체 틀 3">
            <a:extLst>
              <a:ext uri="{FF2B5EF4-FFF2-40B4-BE49-F238E27FC236}">
                <a16:creationId xmlns:a16="http://schemas.microsoft.com/office/drawing/2014/main" id="{CDBB3ED5-F72B-A014-CA91-D9AE7D2E7B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D000851-DA94-4417-967A-7F9D04E729F7}" type="slidenum">
              <a:rPr lang="en-US" altLang="ko-KR" smtClean="0"/>
              <a:pPr>
                <a:spcBef>
                  <a:spcPct val="0"/>
                </a:spcBef>
              </a:pPr>
              <a:t>50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>
            <a:extLst>
              <a:ext uri="{FF2B5EF4-FFF2-40B4-BE49-F238E27FC236}">
                <a16:creationId xmlns:a16="http://schemas.microsoft.com/office/drawing/2014/main" id="{D40D74FE-28AF-2148-FA98-FE41E30820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슬라이드 노트 개체 틀 2">
            <a:extLst>
              <a:ext uri="{FF2B5EF4-FFF2-40B4-BE49-F238E27FC236}">
                <a16:creationId xmlns:a16="http://schemas.microsoft.com/office/drawing/2014/main" id="{AD045426-4A14-67DA-495C-A2563FA20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244" name="슬라이드 번호 개체 틀 3">
            <a:extLst>
              <a:ext uri="{FF2B5EF4-FFF2-40B4-BE49-F238E27FC236}">
                <a16:creationId xmlns:a16="http://schemas.microsoft.com/office/drawing/2014/main" id="{883621D5-E070-5538-C25A-4E6B88197B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0946C6C9-4887-4293-A257-21D97CBA0E67}" type="slidenum">
              <a:rPr lang="en-US" altLang="ko-KR" smtClean="0"/>
              <a:pPr>
                <a:spcBef>
                  <a:spcPct val="0"/>
                </a:spcBef>
              </a:pPr>
              <a:t>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>
            <a:extLst>
              <a:ext uri="{FF2B5EF4-FFF2-40B4-BE49-F238E27FC236}">
                <a16:creationId xmlns:a16="http://schemas.microsoft.com/office/drawing/2014/main" id="{4D08D2E1-CE5E-4624-1951-300A682A26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슬라이드 노트 개체 틀 2">
            <a:extLst>
              <a:ext uri="{FF2B5EF4-FFF2-40B4-BE49-F238E27FC236}">
                <a16:creationId xmlns:a16="http://schemas.microsoft.com/office/drawing/2014/main" id="{DA0112E6-25FE-9290-A124-4FA3993E0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412" name="슬라이드 번호 개체 틀 3">
            <a:extLst>
              <a:ext uri="{FF2B5EF4-FFF2-40B4-BE49-F238E27FC236}">
                <a16:creationId xmlns:a16="http://schemas.microsoft.com/office/drawing/2014/main" id="{58CC14F2-8C9C-FF74-5617-6B1A3A718C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7E20244F-C979-433A-BB1C-2091479ED9EB}" type="slidenum">
              <a:rPr lang="en-US" altLang="ko-KR" smtClean="0"/>
              <a:pPr>
                <a:spcBef>
                  <a:spcPct val="0"/>
                </a:spcBef>
              </a:pPr>
              <a:t>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>
            <a:extLst>
              <a:ext uri="{FF2B5EF4-FFF2-40B4-BE49-F238E27FC236}">
                <a16:creationId xmlns:a16="http://schemas.microsoft.com/office/drawing/2014/main" id="{82B0522D-C653-F59A-A6DA-11DD1167ED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22531" name="슬라이드 노트 개체 틀 2">
            <a:extLst>
              <a:ext uri="{FF2B5EF4-FFF2-40B4-BE49-F238E27FC236}">
                <a16:creationId xmlns:a16="http://schemas.microsoft.com/office/drawing/2014/main" id="{ECCBF2AA-EB90-C817-C818-BB25D7E5B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2532" name="슬라이드 번호 개체 틀 3">
            <a:extLst>
              <a:ext uri="{FF2B5EF4-FFF2-40B4-BE49-F238E27FC236}">
                <a16:creationId xmlns:a16="http://schemas.microsoft.com/office/drawing/2014/main" id="{744962C9-16A4-1B17-BD51-1AC326B105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6D10602D-992B-48C6-8379-E3E893C42934}" type="slidenum">
              <a:rPr lang="en-US" altLang="ko-KR" smtClean="0"/>
              <a:pPr>
                <a:spcBef>
                  <a:spcPct val="0"/>
                </a:spcBef>
              </a:pPr>
              <a:t>13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>
            <a:extLst>
              <a:ext uri="{FF2B5EF4-FFF2-40B4-BE49-F238E27FC236}">
                <a16:creationId xmlns:a16="http://schemas.microsoft.com/office/drawing/2014/main" id="{F1278331-BF03-3851-BBA3-FF6AE80D52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24579" name="슬라이드 노트 개체 틀 2">
            <a:extLst>
              <a:ext uri="{FF2B5EF4-FFF2-40B4-BE49-F238E27FC236}">
                <a16:creationId xmlns:a16="http://schemas.microsoft.com/office/drawing/2014/main" id="{F836979D-17C0-5FB0-3FB0-8ED489FEE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24580" name="슬라이드 번호 개체 틀 3">
            <a:extLst>
              <a:ext uri="{FF2B5EF4-FFF2-40B4-BE49-F238E27FC236}">
                <a16:creationId xmlns:a16="http://schemas.microsoft.com/office/drawing/2014/main" id="{0743BE84-48E0-D9A6-EFD2-2A2FCD74B9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23925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23925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23925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23925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0D518EFB-B197-4A82-AFAA-D3270A38D384}" type="slidenum">
              <a:rPr lang="en-US" altLang="ko-KR" sz="1000" smtClean="0">
                <a:latin typeface="Arial" panose="020B0604020202020204" pitchFamily="34" charset="0"/>
                <a:ea typeface="돋움" panose="020B0600000101010101" pitchFamily="50" charset="-127"/>
              </a:rPr>
              <a:pPr>
                <a:spcBef>
                  <a:spcPct val="0"/>
                </a:spcBef>
              </a:pPr>
              <a:t>14</a:t>
            </a:fld>
            <a:endParaRPr lang="en-US" altLang="ko-KR" sz="1000"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>
            <a:extLst>
              <a:ext uri="{FF2B5EF4-FFF2-40B4-BE49-F238E27FC236}">
                <a16:creationId xmlns:a16="http://schemas.microsoft.com/office/drawing/2014/main" id="{94E78507-C6B6-2BD4-28F6-B3FE309412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26627" name="슬라이드 노트 개체 틀 2">
            <a:extLst>
              <a:ext uri="{FF2B5EF4-FFF2-40B4-BE49-F238E27FC236}">
                <a16:creationId xmlns:a16="http://schemas.microsoft.com/office/drawing/2014/main" id="{385A3926-DD2D-9F54-5049-21522ACB2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26628" name="슬라이드 번호 개체 틀 3">
            <a:extLst>
              <a:ext uri="{FF2B5EF4-FFF2-40B4-BE49-F238E27FC236}">
                <a16:creationId xmlns:a16="http://schemas.microsoft.com/office/drawing/2014/main" id="{02208578-DEE6-90DB-44AB-E861AB99F0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23925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23925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23925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23925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5D111E7D-B2D9-43E0-B457-75FF40D78A0C}" type="slidenum">
              <a:rPr lang="en-US" altLang="ko-KR" sz="1000" smtClean="0">
                <a:latin typeface="Arial" panose="020B0604020202020204" pitchFamily="34" charset="0"/>
                <a:ea typeface="돋움" panose="020B0600000101010101" pitchFamily="50" charset="-127"/>
              </a:rPr>
              <a:pPr>
                <a:spcBef>
                  <a:spcPct val="0"/>
                </a:spcBef>
              </a:pPr>
              <a:t>15</a:t>
            </a:fld>
            <a:endParaRPr lang="en-US" altLang="ko-KR" sz="1000"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>
            <a:extLst>
              <a:ext uri="{FF2B5EF4-FFF2-40B4-BE49-F238E27FC236}">
                <a16:creationId xmlns:a16="http://schemas.microsoft.com/office/drawing/2014/main" id="{FC727543-2EC6-293D-27E4-404104A77D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28675" name="슬라이드 노트 개체 틀 2">
            <a:extLst>
              <a:ext uri="{FF2B5EF4-FFF2-40B4-BE49-F238E27FC236}">
                <a16:creationId xmlns:a16="http://schemas.microsoft.com/office/drawing/2014/main" id="{66312015-004F-DC74-41F0-1E5F2E834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28676" name="슬라이드 번호 개체 틀 3">
            <a:extLst>
              <a:ext uri="{FF2B5EF4-FFF2-40B4-BE49-F238E27FC236}">
                <a16:creationId xmlns:a16="http://schemas.microsoft.com/office/drawing/2014/main" id="{92ED2301-9FDE-D8B6-429B-8DD388CBCD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23925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23925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23925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23925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C772918B-3583-490B-B356-8529322F424F}" type="slidenum">
              <a:rPr lang="en-US" altLang="ko-KR" sz="1000" smtClean="0">
                <a:latin typeface="Arial" panose="020B0604020202020204" pitchFamily="34" charset="0"/>
                <a:ea typeface="돋움" panose="020B0600000101010101" pitchFamily="50" charset="-127"/>
              </a:rPr>
              <a:pPr>
                <a:spcBef>
                  <a:spcPct val="0"/>
                </a:spcBef>
              </a:pPr>
              <a:t>16</a:t>
            </a:fld>
            <a:endParaRPr lang="en-US" altLang="ko-KR" sz="1000"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1">
            <a:extLst>
              <a:ext uri="{FF2B5EF4-FFF2-40B4-BE49-F238E27FC236}">
                <a16:creationId xmlns:a16="http://schemas.microsoft.com/office/drawing/2014/main" id="{0E66FADF-C381-CD07-1990-3871FDBAC9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30723" name="슬라이드 노트 개체 틀 2">
            <a:extLst>
              <a:ext uri="{FF2B5EF4-FFF2-40B4-BE49-F238E27FC236}">
                <a16:creationId xmlns:a16="http://schemas.microsoft.com/office/drawing/2014/main" id="{64AF3ECD-B129-144B-FED8-894C22D57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30724" name="슬라이드 번호 개체 틀 3">
            <a:extLst>
              <a:ext uri="{FF2B5EF4-FFF2-40B4-BE49-F238E27FC236}">
                <a16:creationId xmlns:a16="http://schemas.microsoft.com/office/drawing/2014/main" id="{16F427B2-2C1F-A89A-3538-8C1CA3D25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23925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23925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23925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23925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3723F0A-2EE5-48F4-8000-4E1FD73157FA}" type="slidenum">
              <a:rPr lang="en-US" altLang="ko-KR" sz="1000" smtClean="0">
                <a:latin typeface="Arial" panose="020B0604020202020204" pitchFamily="34" charset="0"/>
                <a:ea typeface="돋움" panose="020B0600000101010101" pitchFamily="50" charset="-127"/>
              </a:rPr>
              <a:pPr>
                <a:spcBef>
                  <a:spcPct val="0"/>
                </a:spcBef>
              </a:pPr>
              <a:t>17</a:t>
            </a:fld>
            <a:endParaRPr lang="en-US" altLang="ko-KR" sz="1000"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 bwMode="lt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25EDFBA-29E2-F238-5419-18D9FB4C2B9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9" t="17232" r="9392" b="2030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9">
            <a:extLst>
              <a:ext uri="{FF2B5EF4-FFF2-40B4-BE49-F238E27FC236}">
                <a16:creationId xmlns:a16="http://schemas.microsoft.com/office/drawing/2014/main" id="{4E838B4F-A3B3-4D91-D248-3A676896DBF5}"/>
              </a:ext>
            </a:extLst>
          </p:cNvPr>
          <p:cNvGrpSpPr>
            <a:grpSpLocks/>
          </p:cNvGrpSpPr>
          <p:nvPr/>
        </p:nvGrpSpPr>
        <p:grpSpPr bwMode="auto">
          <a:xfrm>
            <a:off x="0" y="3073400"/>
            <a:ext cx="9144000" cy="838200"/>
            <a:chOff x="0" y="1920"/>
            <a:chExt cx="5760" cy="528"/>
          </a:xfrm>
        </p:grpSpPr>
        <p:sp>
          <p:nvSpPr>
            <p:cNvPr id="4" name="Line 27">
              <a:extLst>
                <a:ext uri="{FF2B5EF4-FFF2-40B4-BE49-F238E27FC236}">
                  <a16:creationId xmlns:a16="http://schemas.microsoft.com/office/drawing/2014/main" id="{9B90DB4E-35C9-029C-D03D-E717D160A6C3}"/>
                </a:ext>
              </a:extLst>
            </p:cNvPr>
            <p:cNvSpPr>
              <a:spLocks noChangeShapeType="1"/>
            </p:cNvSpPr>
            <p:nvPr userDrawn="1"/>
          </p:nvSpPr>
          <p:spPr bwMode="ltGray">
            <a:xfrm>
              <a:off x="0" y="1920"/>
              <a:ext cx="576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Line 28">
              <a:extLst>
                <a:ext uri="{FF2B5EF4-FFF2-40B4-BE49-F238E27FC236}">
                  <a16:creationId xmlns:a16="http://schemas.microsoft.com/office/drawing/2014/main" id="{A945C9A4-0E3D-5481-6965-11E9DEA6CB77}"/>
                </a:ext>
              </a:extLst>
            </p:cNvPr>
            <p:cNvSpPr>
              <a:spLocks noChangeShapeType="1"/>
            </p:cNvSpPr>
            <p:nvPr userDrawn="1"/>
          </p:nvSpPr>
          <p:spPr bwMode="ltGray">
            <a:xfrm>
              <a:off x="0" y="2448"/>
              <a:ext cx="576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" name="Line 30">
            <a:extLst>
              <a:ext uri="{FF2B5EF4-FFF2-40B4-BE49-F238E27FC236}">
                <a16:creationId xmlns:a16="http://schemas.microsoft.com/office/drawing/2014/main" id="{8BEE1DC4-F623-B9E9-5E1E-DE6795454247}"/>
              </a:ext>
            </a:extLst>
          </p:cNvPr>
          <p:cNvSpPr>
            <a:spLocks noChangeShapeType="1"/>
          </p:cNvSpPr>
          <p:nvPr/>
        </p:nvSpPr>
        <p:spPr bwMode="ltGray">
          <a:xfrm>
            <a:off x="2286000" y="3911600"/>
            <a:ext cx="0" cy="1905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" name="Line 31">
            <a:extLst>
              <a:ext uri="{FF2B5EF4-FFF2-40B4-BE49-F238E27FC236}">
                <a16:creationId xmlns:a16="http://schemas.microsoft.com/office/drawing/2014/main" id="{5339278D-B9D9-A3D6-39E4-C2FD5AF7BF29}"/>
              </a:ext>
            </a:extLst>
          </p:cNvPr>
          <p:cNvSpPr>
            <a:spLocks noChangeShapeType="1"/>
          </p:cNvSpPr>
          <p:nvPr/>
        </p:nvSpPr>
        <p:spPr bwMode="ltGray">
          <a:xfrm>
            <a:off x="2057400" y="5562600"/>
            <a:ext cx="50292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32">
            <a:extLst>
              <a:ext uri="{FF2B5EF4-FFF2-40B4-BE49-F238E27FC236}">
                <a16:creationId xmlns:a16="http://schemas.microsoft.com/office/drawing/2014/main" id="{B32F65BD-4E91-49BE-792F-03389A80068D}"/>
              </a:ext>
            </a:extLst>
          </p:cNvPr>
          <p:cNvGrpSpPr>
            <a:grpSpLocks/>
          </p:cNvGrpSpPr>
          <p:nvPr/>
        </p:nvGrpSpPr>
        <p:grpSpPr bwMode="auto">
          <a:xfrm>
            <a:off x="0" y="3022600"/>
            <a:ext cx="9144000" cy="838200"/>
            <a:chOff x="0" y="1920"/>
            <a:chExt cx="5760" cy="528"/>
          </a:xfrm>
        </p:grpSpPr>
        <p:sp>
          <p:nvSpPr>
            <p:cNvPr id="9" name="Line 33">
              <a:extLst>
                <a:ext uri="{FF2B5EF4-FFF2-40B4-BE49-F238E27FC236}">
                  <a16:creationId xmlns:a16="http://schemas.microsoft.com/office/drawing/2014/main" id="{4EE4C62B-2ECA-F0B9-3A83-19568B8AB392}"/>
                </a:ext>
              </a:extLst>
            </p:cNvPr>
            <p:cNvSpPr>
              <a:spLocks noChangeShapeType="1"/>
            </p:cNvSpPr>
            <p:nvPr userDrawn="1"/>
          </p:nvSpPr>
          <p:spPr bwMode="ltGray">
            <a:xfrm>
              <a:off x="0" y="1920"/>
              <a:ext cx="576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Line 34">
              <a:extLst>
                <a:ext uri="{FF2B5EF4-FFF2-40B4-BE49-F238E27FC236}">
                  <a16:creationId xmlns:a16="http://schemas.microsoft.com/office/drawing/2014/main" id="{38E738C0-5863-F9AC-0C31-805661F16E2D}"/>
                </a:ext>
              </a:extLst>
            </p:cNvPr>
            <p:cNvSpPr>
              <a:spLocks noChangeShapeType="1"/>
            </p:cNvSpPr>
            <p:nvPr userDrawn="1"/>
          </p:nvSpPr>
          <p:spPr bwMode="ltGray">
            <a:xfrm>
              <a:off x="0" y="2448"/>
              <a:ext cx="576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invGray">
          <a:xfrm>
            <a:off x="0" y="3124200"/>
            <a:ext cx="9144000" cy="685800"/>
          </a:xfrm>
          <a:solidFill>
            <a:schemeClr val="tx1"/>
          </a:solidFill>
        </p:spPr>
        <p:txBody>
          <a:bodyPr/>
          <a:lstStyle>
            <a:lvl1pPr algn="ctr">
              <a:defRPr sz="4800">
                <a:solidFill>
                  <a:schemeClr val="bg1"/>
                </a:solidFill>
                <a:effectLst>
                  <a:outerShdw blurRad="38100" dist="38100" dir="2700000" algn="tl">
                    <a:srgbClr val="4D4D4D"/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5105400"/>
            <a:ext cx="5486400" cy="508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8623473B-57DD-B247-1227-23AC3B290D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E612CA1C-BC83-F018-144F-2F68381175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2BB37947-AF03-D994-5086-9ED1B4EF99A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DA7B327-DA74-47BA-91CB-D1399D0AD92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7754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445CB1F-302C-49B8-35D4-9A0D7BB36EC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FCF602C-AF07-DD41-57CD-B0F957F1922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CE0297-C703-443E-B52E-D7355DAE965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34907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1981200" cy="5486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791200" cy="5486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8FB6CC1-17B3-4551-7874-C3800746003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9636235-917C-4947-5E5B-B013D6BD8BD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20B15C-4D5A-4FCE-B969-9439C44EEF0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6552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A3931E4-7F95-8BD0-EDF6-2DDB8EEBC61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B758F7B-4147-ECFC-9DCC-B453D56F2F4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D9C573-6FC8-4E51-A9D2-63BC2014B43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42608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4B6DAD7-3DB6-3C1F-9EC4-8E29F3ED8C6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1D5E016-643F-B86D-00F6-78339D16B5E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B120A7-12E9-4203-A70F-E60D8FE1216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08955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38862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24400" y="1371600"/>
            <a:ext cx="38862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D3B70C-EF08-A912-4BDF-97CCFDE2929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440C2CD-25D8-3230-55E7-CA2BBBBA7BE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50F360-CA92-439B-91DF-83B0F0240D3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23619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7284F69-54AC-F9BA-B275-85059D33824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5CDECEF-A836-305E-9CBF-764B633F9C4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CA657A-4E9C-4FC8-A3CE-1B37A6665F6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18210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F084A5F-E6A4-6E90-DA00-9BEC5462DA4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A143656-2FDF-506A-A71D-1738679FF3B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4C401F-4EEF-4D03-BD2F-65D6B338EF9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12578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4575B18-4A06-AE61-648D-0B8740F2FE2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3AB0D377-7D27-1E97-6579-8CC4678EFEA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03F1B3-EBDD-40C5-8EED-F7E2EB29FD3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40319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FAD9C1-C069-CAC6-DDA7-DB085379F35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0EF10E8-F3DF-805A-5936-5B529CAD6F6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06234A-38BE-4497-BE07-EE9475B71AD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41049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9EDEEA-C75D-A2BF-9EC2-878FF33E017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4D1ED63-C3D1-32ED-F8C8-D8E687ACEF6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B794FA-CC0D-4C5A-8241-18AE1A8D648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69909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FD8A0F5-13EB-A2C0-AD2B-3F8F5CA612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9" t="17232" r="9392" b="2030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605A73E4-DB92-8D6A-BC7C-2094D598E8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71600"/>
            <a:ext cx="79248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0D9751B-EC3B-93D9-422C-2392771FA05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413500"/>
            <a:ext cx="190500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4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047A690D-99E5-C051-0AD3-6A45EAEDFAB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733800" y="6413500"/>
            <a:ext cx="160020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1400"/>
            </a:lvl1pPr>
          </a:lstStyle>
          <a:p>
            <a:pPr>
              <a:defRPr/>
            </a:pPr>
            <a:fld id="{06BBF6AC-EB6E-4EBF-AA2D-F256E1064FE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0104A2F-D9C0-3B99-35DF-9076F2193B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black">
          <a:xfrm>
            <a:off x="685800" y="609600"/>
            <a:ext cx="7848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43" name="Line 19">
            <a:extLst>
              <a:ext uri="{FF2B5EF4-FFF2-40B4-BE49-F238E27FC236}">
                <a16:creationId xmlns:a16="http://schemas.microsoft.com/office/drawing/2014/main" id="{9E98E9B7-38BB-5E92-5324-0F4D42D1A6E3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1219200"/>
            <a:ext cx="8458200" cy="0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  <p:sldLayoutId id="2147484053" r:id="rId10"/>
    <p:sldLayoutId id="2147484054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+mj-lt"/>
          <a:ea typeface="HY동녘B" pitchFamily="18" charset="-127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MD솔체" pitchFamily="18" charset="-127"/>
          <a:ea typeface="HY동녘B" pitchFamily="18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MD솔체" pitchFamily="18" charset="-127"/>
          <a:ea typeface="HY동녘B" pitchFamily="18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MD솔체" pitchFamily="18" charset="-127"/>
          <a:ea typeface="HY동녘B" pitchFamily="18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MD솔체" pitchFamily="18" charset="-127"/>
          <a:ea typeface="HY동녘B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MD솔체" pitchFamily="18" charset="-127"/>
          <a:ea typeface="MD솔체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MD솔체" pitchFamily="18" charset="-127"/>
          <a:ea typeface="MD솔체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MD솔체" pitchFamily="18" charset="-127"/>
          <a:ea typeface="MD솔체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MD솔체" pitchFamily="18" charset="-127"/>
          <a:ea typeface="MD솔체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£"/>
        <a:defRPr kumimoji="1" sz="2800">
          <a:solidFill>
            <a:schemeClr val="tx1"/>
          </a:solidFill>
          <a:latin typeface="+mn-lt"/>
          <a:ea typeface="HY동녘M" pitchFamily="18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HY동녘M" pitchFamily="18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400">
          <a:solidFill>
            <a:schemeClr val="tx1"/>
          </a:solidFill>
          <a:latin typeface="+mn-lt"/>
          <a:ea typeface="HY동녘M" pitchFamily="18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HY동녘M" pitchFamily="18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HY동녘M" pitchFamily="18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D8AB6AC-7EC0-0C5E-CB11-A62057220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9" t="17232" r="9392" b="2030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6" name="Rectangle 2">
            <a:extLst>
              <a:ext uri="{FF2B5EF4-FFF2-40B4-BE49-F238E27FC236}">
                <a16:creationId xmlns:a16="http://schemas.microsoft.com/office/drawing/2014/main" id="{F47DFA9B-065A-96C5-C5E4-5D425C44A6B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1571625"/>
            <a:ext cx="9144000" cy="17287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</a:rPr>
              <a:t>Databases</a:t>
            </a:r>
            <a:br>
              <a:rPr lang="en-US" altLang="ko-KR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</a:rPr>
            </a:br>
            <a:r>
              <a:rPr lang="ko-KR" altLang="en-US" sz="4400" dirty="0"/>
              <a:t> </a:t>
            </a:r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</a:rPr>
              <a:t>정규화</a:t>
            </a:r>
            <a:r>
              <a:rPr lang="en-US" altLang="ko-KR" sz="4400" dirty="0">
                <a:solidFill>
                  <a:schemeClr val="tx2">
                    <a:lumMod val="75000"/>
                  </a:schemeClr>
                </a:solidFill>
                <a:latin typeface="Arial Black" pitchFamily="34" charset="0"/>
              </a:rPr>
              <a:t>(Normalization)</a:t>
            </a:r>
            <a:endParaRPr lang="ko-KR" altLang="en-US" sz="4400" dirty="0">
              <a:solidFill>
                <a:schemeClr val="tx2">
                  <a:lumMod val="75000"/>
                </a:schemeClr>
              </a:solidFill>
              <a:latin typeface="Arial Black" pitchFamily="34" charset="0"/>
            </a:endParaRP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8F67C8BE-C794-D413-9D5C-72B22023252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35150" y="4797425"/>
            <a:ext cx="5767388" cy="13684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HY동녘B" pitchFamily="18" charset="-127"/>
                <a:ea typeface="HY동녘B" pitchFamily="18" charset="-127"/>
              </a:rPr>
              <a:t>한국공학대학교</a:t>
            </a:r>
          </a:p>
          <a:p>
            <a:pPr eaLnBrk="1" hangingPunct="1">
              <a:defRPr/>
            </a:pP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HY동녘B" pitchFamily="18" charset="-127"/>
                <a:ea typeface="HY동녘B" pitchFamily="18" charset="-127"/>
              </a:rPr>
              <a:t>게임공학과</a:t>
            </a:r>
          </a:p>
          <a:p>
            <a:pPr eaLnBrk="1" hangingPunct="1">
              <a:defRPr/>
            </a:pP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HY동녘B" pitchFamily="18" charset="-127"/>
                <a:ea typeface="HY동녘B" pitchFamily="18" charset="-127"/>
              </a:rPr>
              <a:t>장 지 </a:t>
            </a:r>
            <a:r>
              <a:rPr lang="ko-KR" altLang="en-US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HY동녘B" pitchFamily="18" charset="-127"/>
                <a:ea typeface="HY동녘B" pitchFamily="18" charset="-127"/>
              </a:rPr>
              <a:t>웅</a:t>
            </a:r>
            <a:endParaRPr lang="ko-KR" altLang="en-US" dirty="0">
              <a:solidFill>
                <a:schemeClr val="tx2">
                  <a:lumMod val="60000"/>
                  <a:lumOff val="40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>
            <a:extLst>
              <a:ext uri="{FF2B5EF4-FFF2-40B4-BE49-F238E27FC236}">
                <a16:creationId xmlns:a16="http://schemas.microsoft.com/office/drawing/2014/main" id="{77A918EE-0652-FC82-1822-E4EE03561E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그룹화를 통한 널값 피하기</a:t>
            </a:r>
          </a:p>
        </p:txBody>
      </p:sp>
      <p:grpSp>
        <p:nvGrpSpPr>
          <p:cNvPr id="18435" name="Group 4">
            <a:extLst>
              <a:ext uri="{FF2B5EF4-FFF2-40B4-BE49-F238E27FC236}">
                <a16:creationId xmlns:a16="http://schemas.microsoft.com/office/drawing/2014/main" id="{69158091-DB98-9A15-8F46-12AD2788257F}"/>
              </a:ext>
            </a:extLst>
          </p:cNvPr>
          <p:cNvGrpSpPr>
            <a:grpSpLocks/>
          </p:cNvGrpSpPr>
          <p:nvPr/>
        </p:nvGrpSpPr>
        <p:grpSpPr bwMode="auto">
          <a:xfrm>
            <a:off x="2484438" y="3860800"/>
            <a:ext cx="1744662" cy="865188"/>
            <a:chOff x="635" y="3067"/>
            <a:chExt cx="1099" cy="545"/>
          </a:xfrm>
        </p:grpSpPr>
        <p:sp>
          <p:nvSpPr>
            <p:cNvPr id="18450" name="Rectangle 5">
              <a:extLst>
                <a:ext uri="{FF2B5EF4-FFF2-40B4-BE49-F238E27FC236}">
                  <a16:creationId xmlns:a16="http://schemas.microsoft.com/office/drawing/2014/main" id="{6C96AD5D-251C-4A58-386C-BA2DD0C0F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" y="3249"/>
              <a:ext cx="1066" cy="363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8451" name="Text Box 6">
              <a:extLst>
                <a:ext uri="{FF2B5EF4-FFF2-40B4-BE49-F238E27FC236}">
                  <a16:creationId xmlns:a16="http://schemas.microsoft.com/office/drawing/2014/main" id="{363D95B1-64E4-0703-C818-4338BB63A0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5" y="3067"/>
              <a:ext cx="1099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600">
                  <a:latin typeface="Arial" panose="020B0604020202020204" pitchFamily="34" charset="0"/>
                  <a:ea typeface="돋움" panose="020B0600000101010101" pitchFamily="50" charset="-127"/>
                </a:rPr>
                <a:t>Employee 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600" u="sng">
                  <a:latin typeface="Arial" panose="020B0604020202020204" pitchFamily="34" charset="0"/>
                  <a:ea typeface="돋움" panose="020B0600000101010101" pitchFamily="50" charset="-127"/>
                </a:rPr>
                <a:t>ssn</a:t>
              </a:r>
              <a:r>
                <a:rPr lang="en-US" altLang="ko-KR" sz="1600">
                  <a:latin typeface="Arial" panose="020B0604020202020204" pitchFamily="34" charset="0"/>
                  <a:ea typeface="돋움" panose="020B0600000101010101" pitchFamily="50" charset="-127"/>
                </a:rPr>
                <a:t>  ename   age</a:t>
              </a:r>
            </a:p>
          </p:txBody>
        </p:sp>
        <p:sp>
          <p:nvSpPr>
            <p:cNvPr id="18452" name="Line 7">
              <a:extLst>
                <a:ext uri="{FF2B5EF4-FFF2-40B4-BE49-F238E27FC236}">
                  <a16:creationId xmlns:a16="http://schemas.microsoft.com/office/drawing/2014/main" id="{9A941F73-E845-97D5-1D18-06E8CB2373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7" y="3430"/>
              <a:ext cx="106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453" name="Line 8">
              <a:extLst>
                <a:ext uri="{FF2B5EF4-FFF2-40B4-BE49-F238E27FC236}">
                  <a16:creationId xmlns:a16="http://schemas.microsoft.com/office/drawing/2014/main" id="{7F91F3B2-33E3-0E11-1EFB-1D6D0240BF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0" y="3249"/>
              <a:ext cx="0" cy="3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454" name="Line 9">
              <a:extLst>
                <a:ext uri="{FF2B5EF4-FFF2-40B4-BE49-F238E27FC236}">
                  <a16:creationId xmlns:a16="http://schemas.microsoft.com/office/drawing/2014/main" id="{88352971-FE85-FBC1-E182-D728525FC6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8" y="3249"/>
              <a:ext cx="0" cy="3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8436" name="Group 10">
            <a:extLst>
              <a:ext uri="{FF2B5EF4-FFF2-40B4-BE49-F238E27FC236}">
                <a16:creationId xmlns:a16="http://schemas.microsoft.com/office/drawing/2014/main" id="{0B5855B9-EE85-43CD-5DDC-D3391692793D}"/>
              </a:ext>
            </a:extLst>
          </p:cNvPr>
          <p:cNvGrpSpPr>
            <a:grpSpLocks/>
          </p:cNvGrpSpPr>
          <p:nvPr/>
        </p:nvGrpSpPr>
        <p:grpSpPr bwMode="auto">
          <a:xfrm>
            <a:off x="2998788" y="1412875"/>
            <a:ext cx="2797175" cy="893763"/>
            <a:chOff x="577" y="2255"/>
            <a:chExt cx="1762" cy="563"/>
          </a:xfrm>
        </p:grpSpPr>
        <p:sp>
          <p:nvSpPr>
            <p:cNvPr id="18444" name="Rectangle 11">
              <a:extLst>
                <a:ext uri="{FF2B5EF4-FFF2-40B4-BE49-F238E27FC236}">
                  <a16:creationId xmlns:a16="http://schemas.microsoft.com/office/drawing/2014/main" id="{668C3C29-A481-A630-231B-123D33F7BA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" y="2455"/>
              <a:ext cx="1724" cy="363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8445" name="Text Box 12">
              <a:extLst>
                <a:ext uri="{FF2B5EF4-FFF2-40B4-BE49-F238E27FC236}">
                  <a16:creationId xmlns:a16="http://schemas.microsoft.com/office/drawing/2014/main" id="{9263F2E6-F538-F083-5739-B354B7D1D0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7" y="2255"/>
              <a:ext cx="1762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600">
                  <a:latin typeface="Arial" panose="020B0604020202020204" pitchFamily="34" charset="0"/>
                  <a:ea typeface="돋움" panose="020B0600000101010101" pitchFamily="50" charset="-127"/>
                </a:rPr>
                <a:t>Employee 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600" u="sng">
                  <a:latin typeface="Arial" panose="020B0604020202020204" pitchFamily="34" charset="0"/>
                  <a:ea typeface="돋움" panose="020B0600000101010101" pitchFamily="50" charset="-127"/>
                </a:rPr>
                <a:t>ssn</a:t>
              </a:r>
              <a:r>
                <a:rPr lang="en-US" altLang="ko-KR" sz="1600">
                  <a:latin typeface="Arial" panose="020B0604020202020204" pitchFamily="34" charset="0"/>
                  <a:ea typeface="돋움" panose="020B0600000101010101" pitchFamily="50" charset="-127"/>
                </a:rPr>
                <a:t>  ename   age   office_no </a:t>
              </a:r>
            </a:p>
          </p:txBody>
        </p:sp>
        <p:sp>
          <p:nvSpPr>
            <p:cNvPr id="18446" name="Line 13">
              <a:extLst>
                <a:ext uri="{FF2B5EF4-FFF2-40B4-BE49-F238E27FC236}">
                  <a16:creationId xmlns:a16="http://schemas.microsoft.com/office/drawing/2014/main" id="{55F9CD4D-2D85-81E0-0026-8F5D7E1F7C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9" y="2636"/>
              <a:ext cx="17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447" name="Line 14">
              <a:extLst>
                <a:ext uri="{FF2B5EF4-FFF2-40B4-BE49-F238E27FC236}">
                  <a16:creationId xmlns:a16="http://schemas.microsoft.com/office/drawing/2014/main" id="{B8653E09-AE72-AA5F-1E91-350FCC9336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2" y="2455"/>
              <a:ext cx="0" cy="3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448" name="Line 15">
              <a:extLst>
                <a:ext uri="{FF2B5EF4-FFF2-40B4-BE49-F238E27FC236}">
                  <a16:creationId xmlns:a16="http://schemas.microsoft.com/office/drawing/2014/main" id="{C47CB813-A445-F5BD-DF7A-BF0FEA328A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0" y="2455"/>
              <a:ext cx="0" cy="3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449" name="Line 16">
              <a:extLst>
                <a:ext uri="{FF2B5EF4-FFF2-40B4-BE49-F238E27FC236}">
                  <a16:creationId xmlns:a16="http://schemas.microsoft.com/office/drawing/2014/main" id="{9409B2A3-C590-26B9-67E9-3E72FE334C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78" y="2455"/>
              <a:ext cx="0" cy="3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8437" name="Group 17">
            <a:extLst>
              <a:ext uri="{FF2B5EF4-FFF2-40B4-BE49-F238E27FC236}">
                <a16:creationId xmlns:a16="http://schemas.microsoft.com/office/drawing/2014/main" id="{FE37870C-8FEC-F2FB-7BA6-EE89C532C53B}"/>
              </a:ext>
            </a:extLst>
          </p:cNvPr>
          <p:cNvGrpSpPr>
            <a:grpSpLocks/>
          </p:cNvGrpSpPr>
          <p:nvPr/>
        </p:nvGrpSpPr>
        <p:grpSpPr bwMode="auto">
          <a:xfrm>
            <a:off x="4759325" y="3860800"/>
            <a:ext cx="1474788" cy="865188"/>
            <a:chOff x="1859" y="3135"/>
            <a:chExt cx="929" cy="545"/>
          </a:xfrm>
        </p:grpSpPr>
        <p:sp>
          <p:nvSpPr>
            <p:cNvPr id="18440" name="Rectangle 18">
              <a:extLst>
                <a:ext uri="{FF2B5EF4-FFF2-40B4-BE49-F238E27FC236}">
                  <a16:creationId xmlns:a16="http://schemas.microsoft.com/office/drawing/2014/main" id="{E2F7E991-ED0F-7A42-5EC1-E827C150D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3339"/>
              <a:ext cx="908" cy="341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8441" name="Text Box 19">
              <a:extLst>
                <a:ext uri="{FF2B5EF4-FFF2-40B4-BE49-F238E27FC236}">
                  <a16:creationId xmlns:a16="http://schemas.microsoft.com/office/drawing/2014/main" id="{2C22841F-2B5D-5FC3-49F6-F9BC312F96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2" y="3135"/>
              <a:ext cx="90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600">
                  <a:latin typeface="Arial" panose="020B0604020202020204" pitchFamily="34" charset="0"/>
                  <a:ea typeface="돋움" panose="020B0600000101010101" pitchFamily="50" charset="-127"/>
                </a:rPr>
                <a:t>Emp_Office 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600" u="sng">
                  <a:latin typeface="Arial" panose="020B0604020202020204" pitchFamily="34" charset="0"/>
                  <a:ea typeface="돋움" panose="020B0600000101010101" pitchFamily="50" charset="-127"/>
                </a:rPr>
                <a:t>ssn</a:t>
              </a:r>
              <a:r>
                <a:rPr lang="en-US" altLang="ko-KR" sz="1600">
                  <a:latin typeface="Arial" panose="020B0604020202020204" pitchFamily="34" charset="0"/>
                  <a:ea typeface="돋움" panose="020B0600000101010101" pitchFamily="50" charset="-127"/>
                </a:rPr>
                <a:t>  office_no</a:t>
              </a:r>
            </a:p>
          </p:txBody>
        </p:sp>
        <p:sp>
          <p:nvSpPr>
            <p:cNvPr id="18442" name="Line 20">
              <a:extLst>
                <a:ext uri="{FF2B5EF4-FFF2-40B4-BE49-F238E27FC236}">
                  <a16:creationId xmlns:a16="http://schemas.microsoft.com/office/drawing/2014/main" id="{C96D5445-6E47-A35A-AF20-669E0BDCFB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59" y="3498"/>
              <a:ext cx="9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443" name="Line 21">
              <a:extLst>
                <a:ext uri="{FF2B5EF4-FFF2-40B4-BE49-F238E27FC236}">
                  <a16:creationId xmlns:a16="http://schemas.microsoft.com/office/drawing/2014/main" id="{51D71B97-56F5-A3B5-09DE-88C19C0CFE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77" y="3339"/>
              <a:ext cx="0" cy="34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2" name="아래쪽 화살표 21">
            <a:extLst>
              <a:ext uri="{FF2B5EF4-FFF2-40B4-BE49-F238E27FC236}">
                <a16:creationId xmlns:a16="http://schemas.microsoft.com/office/drawing/2014/main" id="{4B4DDEBE-D4B5-42CD-CD77-3C2BE64F1495}"/>
              </a:ext>
            </a:extLst>
          </p:cNvPr>
          <p:cNvSpPr/>
          <p:nvPr/>
        </p:nvSpPr>
        <p:spPr>
          <a:xfrm>
            <a:off x="3743325" y="2565400"/>
            <a:ext cx="1333500" cy="10795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7E3386F-5C85-6723-BE31-CF93FC8CCE6E}"/>
              </a:ext>
            </a:extLst>
          </p:cNvPr>
          <p:cNvSpPr/>
          <p:nvPr/>
        </p:nvSpPr>
        <p:spPr>
          <a:xfrm>
            <a:off x="611188" y="5062538"/>
            <a:ext cx="8220075" cy="1368425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dirty="0">
                <a:solidFill>
                  <a:srgbClr val="FF0000"/>
                </a:solidFill>
              </a:rPr>
              <a:t>그런데</a:t>
            </a:r>
            <a:r>
              <a:rPr lang="en-US" altLang="ko-KR" dirty="0">
                <a:solidFill>
                  <a:srgbClr val="FF0000"/>
                </a:solidFill>
              </a:rPr>
              <a:t>...</a:t>
            </a:r>
          </a:p>
          <a:p>
            <a:pPr algn="ctr" eaLnBrk="1" latinLnBrk="1" hangingPunct="1">
              <a:defRPr/>
            </a:pPr>
            <a:r>
              <a:rPr lang="ko-KR" altLang="en-US" dirty="0">
                <a:solidFill>
                  <a:srgbClr val="FF0000"/>
                </a:solidFill>
              </a:rPr>
              <a:t>이렇게 막 잘라도 </a:t>
            </a:r>
            <a:r>
              <a:rPr lang="ko-KR" altLang="en-US" dirty="0" err="1">
                <a:solidFill>
                  <a:srgbClr val="FF0000"/>
                </a:solidFill>
              </a:rPr>
              <a:t>되는걸까</a:t>
            </a:r>
            <a:r>
              <a:rPr lang="en-US" altLang="ko-KR" dirty="0">
                <a:solidFill>
                  <a:srgbClr val="FF0000"/>
                </a:solidFill>
              </a:rPr>
              <a:t>?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4">
            <a:extLst>
              <a:ext uri="{FF2B5EF4-FFF2-40B4-BE49-F238E27FC236}">
                <a16:creationId xmlns:a16="http://schemas.microsoft.com/office/drawing/2014/main" id="{4F0EA593-3864-AB7F-55C7-BD4DE0B8A5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아래로 구부러진 리본 5">
            <a:extLst>
              <a:ext uri="{FF2B5EF4-FFF2-40B4-BE49-F238E27FC236}">
                <a16:creationId xmlns:a16="http://schemas.microsoft.com/office/drawing/2014/main" id="{5CDEAFA1-B10E-8643-12CB-DBD994197ECF}"/>
              </a:ext>
            </a:extLst>
          </p:cNvPr>
          <p:cNvSpPr/>
          <p:nvPr/>
        </p:nvSpPr>
        <p:spPr>
          <a:xfrm>
            <a:off x="1476375" y="1557338"/>
            <a:ext cx="6335713" cy="2879725"/>
          </a:xfrm>
          <a:prstGeom prst="ellipseRibb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2800" dirty="0" err="1"/>
              <a:t>릴레이션의</a:t>
            </a:r>
            <a:r>
              <a:rPr lang="ko-KR" altLang="en-US" sz="2800" dirty="0"/>
              <a:t> 분해</a:t>
            </a:r>
            <a:r>
              <a:rPr lang="en-US" altLang="ko-KR" sz="2800" dirty="0"/>
              <a:t>: </a:t>
            </a:r>
          </a:p>
          <a:p>
            <a:pPr algn="ctr" eaLnBrk="1" latinLnBrk="1" hangingPunct="1">
              <a:defRPr/>
            </a:pPr>
            <a:r>
              <a:rPr lang="ko-KR" altLang="en-US" sz="1800" dirty="0"/>
              <a:t>하나의 </a:t>
            </a:r>
            <a:r>
              <a:rPr lang="ko-KR" altLang="en-US" sz="1800" dirty="0" err="1"/>
              <a:t>릴레이션을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pPr algn="ctr" eaLnBrk="1" latinLnBrk="1" hangingPunct="1">
              <a:defRPr/>
            </a:pPr>
            <a:r>
              <a:rPr lang="ko-KR" altLang="en-US" sz="1800" dirty="0" err="1"/>
              <a:t>두개</a:t>
            </a:r>
            <a:r>
              <a:rPr lang="ko-KR" altLang="en-US" sz="1800" dirty="0"/>
              <a:t> 이상으로 나누는 것</a:t>
            </a:r>
          </a:p>
        </p:txBody>
      </p:sp>
      <p:sp>
        <p:nvSpPr>
          <p:cNvPr id="7" name="폭발 1 6">
            <a:extLst>
              <a:ext uri="{FF2B5EF4-FFF2-40B4-BE49-F238E27FC236}">
                <a16:creationId xmlns:a16="http://schemas.microsoft.com/office/drawing/2014/main" id="{E8434457-E4F3-24E2-F072-A33968DC567A}"/>
              </a:ext>
            </a:extLst>
          </p:cNvPr>
          <p:cNvSpPr/>
          <p:nvPr/>
        </p:nvSpPr>
        <p:spPr>
          <a:xfrm>
            <a:off x="179388" y="3357563"/>
            <a:ext cx="4725987" cy="3311525"/>
          </a:xfrm>
          <a:prstGeom prst="irregularSeal1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dirty="0"/>
              <a:t>원래대로 </a:t>
            </a:r>
            <a:endParaRPr lang="en-US" altLang="ko-KR" dirty="0"/>
          </a:p>
          <a:p>
            <a:pPr algn="ctr" eaLnBrk="1" latinLnBrk="1" hangingPunct="1">
              <a:defRPr/>
            </a:pPr>
            <a:r>
              <a:rPr lang="ko-KR" altLang="en-US" dirty="0"/>
              <a:t>복구 가능해야</a:t>
            </a:r>
            <a:r>
              <a:rPr lang="en-US" altLang="ko-KR" dirty="0"/>
              <a:t>..</a:t>
            </a:r>
          </a:p>
          <a:p>
            <a:pPr marL="342900" indent="-342900" eaLnBrk="1" latinLnBrk="1" hangingPunct="1">
              <a:buFontTx/>
              <a:buChar char="-"/>
              <a:defRPr/>
            </a:pPr>
            <a:r>
              <a:rPr lang="ko-KR" altLang="en-US" sz="1800" dirty="0"/>
              <a:t>스키마도</a:t>
            </a:r>
            <a:r>
              <a:rPr lang="en-US" altLang="ko-KR" sz="1800" dirty="0"/>
              <a:t>..</a:t>
            </a:r>
          </a:p>
          <a:p>
            <a:pPr marL="342900" indent="-342900" eaLnBrk="1" latinLnBrk="1" hangingPunct="1">
              <a:buFontTx/>
              <a:buChar char="-"/>
              <a:defRPr/>
            </a:pPr>
            <a:r>
              <a:rPr lang="ko-KR" altLang="en-US" sz="1800" dirty="0" err="1"/>
              <a:t>튜플도</a:t>
            </a:r>
            <a:r>
              <a:rPr lang="en-US" altLang="ko-KR" sz="1800" dirty="0"/>
              <a:t>..</a:t>
            </a:r>
            <a:endParaRPr lang="ko-KR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1">
            <a:extLst>
              <a:ext uri="{FF2B5EF4-FFF2-40B4-BE49-F238E27FC236}">
                <a16:creationId xmlns:a16="http://schemas.microsoft.com/office/drawing/2014/main" id="{D9669C00-F87E-1E61-35EF-1029B56493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/>
              <a:t>릴레이션 분해의 문제점</a:t>
            </a:r>
            <a:endParaRPr lang="ko-KR" altLang="en-US" sz="32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7" name="Group 58">
            <a:extLst>
              <a:ext uri="{FF2B5EF4-FFF2-40B4-BE49-F238E27FC236}">
                <a16:creationId xmlns:a16="http://schemas.microsoft.com/office/drawing/2014/main" id="{42DAD860-AC89-C03B-5BD0-9CEFC1C993E4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1828800"/>
            <a:ext cx="5429250" cy="555625"/>
            <a:chOff x="1248" y="1152"/>
            <a:chExt cx="3420" cy="350"/>
          </a:xfrm>
        </p:grpSpPr>
        <p:sp>
          <p:nvSpPr>
            <p:cNvPr id="8" name="Line 29">
              <a:extLst>
                <a:ext uri="{FF2B5EF4-FFF2-40B4-BE49-F238E27FC236}">
                  <a16:creationId xmlns:a16="http://schemas.microsoft.com/office/drawing/2014/main" id="{892C85C2-38C9-C6D6-7159-D19A3B14C8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1502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ffectLst/>
          </p:spPr>
          <p:txBody>
            <a:bodyPr wrap="none" anchor="ctr"/>
            <a:lstStyle/>
            <a:p>
              <a:pPr eaLnBrk="1" latinLnBrk="1" hangingPunct="1">
                <a:defRPr/>
              </a:pPr>
              <a:endParaRPr lang="ko-KR" altLang="en-US">
                <a:solidFill>
                  <a:schemeClr val="bg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430F7A6C-B3DD-76EC-4019-929E8FA06496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3419336">
              <a:off x="1261" y="1139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54D060"/>
                </a:gs>
                <a:gs pos="100000">
                  <a:srgbClr val="54D06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54D060"/>
              </a:extrusionClr>
            </a:sp3d>
          </p:spPr>
          <p:txBody>
            <a:bodyPr wrap="none" anchor="ctr">
              <a:flatTx/>
            </a:bodyPr>
            <a:lstStyle/>
            <a:p>
              <a:pPr eaLnBrk="1" latinLnBrk="1" hangingPunct="1">
                <a:defRPr/>
              </a:pPr>
              <a:endParaRPr lang="ko-KR" altLang="en-US">
                <a:solidFill>
                  <a:schemeClr val="bg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  <p:sp>
          <p:nvSpPr>
            <p:cNvPr id="10" name="Text Box 30">
              <a:extLst>
                <a:ext uri="{FF2B5EF4-FFF2-40B4-BE49-F238E27FC236}">
                  <a16:creationId xmlns:a16="http://schemas.microsoft.com/office/drawing/2014/main" id="{D78CECD7-0D5E-FCAE-46B6-F83B3A901C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7" y="1194"/>
              <a:ext cx="2831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latinLnBrk="1" hangingPunct="1">
                <a:defRPr/>
              </a:pPr>
              <a:r>
                <a:rPr lang="ko-KR" altLang="en-US" dirty="0">
                  <a:solidFill>
                    <a:schemeClr val="bg2">
                      <a:lumMod val="7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원래 </a:t>
              </a:r>
              <a:r>
                <a:rPr lang="ko-KR" altLang="en-US" dirty="0" err="1">
                  <a:solidFill>
                    <a:schemeClr val="bg2">
                      <a:lumMod val="7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릴레이션으로</a:t>
              </a:r>
              <a:r>
                <a:rPr lang="ko-KR" altLang="en-US" dirty="0">
                  <a:solidFill>
                    <a:schemeClr val="bg2">
                      <a:lumMod val="7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 복구 불가능</a:t>
              </a:r>
              <a:endParaRPr lang="en-US" altLang="ko-KR" dirty="0">
                <a:solidFill>
                  <a:schemeClr val="bg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  <p:sp>
          <p:nvSpPr>
            <p:cNvPr id="20492" name="Text Box 31">
              <a:extLst>
                <a:ext uri="{FF2B5EF4-FFF2-40B4-BE49-F238E27FC236}">
                  <a16:creationId xmlns:a16="http://schemas.microsoft.com/office/drawing/2014/main" id="{6C3295AE-581C-B3BB-BD23-98DDB91C0675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96" y="1166"/>
              <a:ext cx="23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1">
                  <a:solidFill>
                    <a:srgbClr val="3A3A3A"/>
                  </a:solidFill>
                  <a:latin typeface="HY동녘M" pitchFamily="18" charset="-127"/>
                </a:rPr>
                <a:t>1</a:t>
              </a:r>
            </a:p>
          </p:txBody>
        </p:sp>
      </p:grpSp>
      <p:grpSp>
        <p:nvGrpSpPr>
          <p:cNvPr id="12" name="Group 59">
            <a:extLst>
              <a:ext uri="{FF2B5EF4-FFF2-40B4-BE49-F238E27FC236}">
                <a16:creationId xmlns:a16="http://schemas.microsoft.com/office/drawing/2014/main" id="{D77447A0-0DB5-64CA-F58A-CF752E006C1A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3357563"/>
            <a:ext cx="5105400" cy="555625"/>
            <a:chOff x="1248" y="1632"/>
            <a:chExt cx="3216" cy="350"/>
          </a:xfrm>
        </p:grpSpPr>
        <p:sp>
          <p:nvSpPr>
            <p:cNvPr id="13" name="Line 35">
              <a:extLst>
                <a:ext uri="{FF2B5EF4-FFF2-40B4-BE49-F238E27FC236}">
                  <a16:creationId xmlns:a16="http://schemas.microsoft.com/office/drawing/2014/main" id="{0E6DCE23-AD54-5CA8-C6FF-B781E2C0A0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1982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ffectLst/>
          </p:spPr>
          <p:txBody>
            <a:bodyPr wrap="none" anchor="ctr"/>
            <a:lstStyle/>
            <a:p>
              <a:pPr eaLnBrk="1" latinLnBrk="1" hangingPunct="1">
                <a:defRPr/>
              </a:pPr>
              <a:endParaRPr lang="ko-KR" altLang="en-US">
                <a:solidFill>
                  <a:schemeClr val="bg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  <p:sp>
          <p:nvSpPr>
            <p:cNvPr id="14" name="Rectangle 34">
              <a:extLst>
                <a:ext uri="{FF2B5EF4-FFF2-40B4-BE49-F238E27FC236}">
                  <a16:creationId xmlns:a16="http://schemas.microsoft.com/office/drawing/2014/main" id="{FF8BD8E0-32BB-A502-7FB7-9E737E0CA3D6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3419336">
              <a:off x="1261" y="1619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8E97EE"/>
                </a:gs>
                <a:gs pos="100000">
                  <a:srgbClr val="8E97EE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8E97EE"/>
              </a:extrusionClr>
            </a:sp3d>
          </p:spPr>
          <p:txBody>
            <a:bodyPr wrap="none" anchor="ctr">
              <a:flatTx/>
            </a:bodyPr>
            <a:lstStyle/>
            <a:p>
              <a:pPr eaLnBrk="1" latinLnBrk="1" hangingPunct="1">
                <a:defRPr/>
              </a:pPr>
              <a:endParaRPr lang="ko-KR" altLang="en-US">
                <a:solidFill>
                  <a:schemeClr val="bg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  <p:sp>
          <p:nvSpPr>
            <p:cNvPr id="15" name="Text Box 36">
              <a:extLst>
                <a:ext uri="{FF2B5EF4-FFF2-40B4-BE49-F238E27FC236}">
                  <a16:creationId xmlns:a16="http://schemas.microsoft.com/office/drawing/2014/main" id="{B9B98C08-3D07-1789-3D0C-7A2055E88B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2" y="1674"/>
              <a:ext cx="1538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latinLnBrk="1" hangingPunct="1">
                <a:defRPr/>
              </a:pPr>
              <a:r>
                <a:rPr lang="ko-KR" altLang="en-US" dirty="0">
                  <a:solidFill>
                    <a:schemeClr val="bg2">
                      <a:lumMod val="7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질의가 복잡해짐</a:t>
              </a:r>
              <a:endParaRPr lang="en-US" altLang="ko-KR" dirty="0">
                <a:solidFill>
                  <a:schemeClr val="bg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  <p:sp>
          <p:nvSpPr>
            <p:cNvPr id="20488" name="Text Box 37">
              <a:extLst>
                <a:ext uri="{FF2B5EF4-FFF2-40B4-BE49-F238E27FC236}">
                  <a16:creationId xmlns:a16="http://schemas.microsoft.com/office/drawing/2014/main" id="{EAB98634-0049-1C2E-ED48-A104429CCECB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96" y="1646"/>
              <a:ext cx="23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1">
                  <a:solidFill>
                    <a:srgbClr val="3A3A3A"/>
                  </a:solidFill>
                  <a:latin typeface="HY동녘M" pitchFamily="18" charset="-127"/>
                </a:rPr>
                <a:t>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383B8BB7-F655-BF42-114D-8ED00F0DB8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9425" y="1341438"/>
            <a:ext cx="8256588" cy="4789487"/>
          </a:xfrm>
        </p:spPr>
        <p:txBody>
          <a:bodyPr/>
          <a:lstStyle/>
          <a:p>
            <a:pPr marL="363538">
              <a:spcBef>
                <a:spcPct val="10000"/>
              </a:spcBef>
            </a:pPr>
            <a:r>
              <a:rPr lang="ko-KR" altLang="en-US" sz="1800"/>
              <a:t>두 릴레이션으로부터 관련있는 투플을 결합하여 하나의 투플로 생성함    </a:t>
            </a:r>
          </a:p>
          <a:p>
            <a:pPr marL="763588" lvl="1">
              <a:spcBef>
                <a:spcPct val="10000"/>
              </a:spcBef>
              <a:buFontTx/>
              <a:buNone/>
            </a:pPr>
            <a:r>
              <a:rPr lang="ko-KR" altLang="en-US" sz="1100"/>
              <a:t>	</a:t>
            </a:r>
            <a:endParaRPr lang="ko-KR" altLang="en-US" sz="1800"/>
          </a:p>
        </p:txBody>
      </p:sp>
      <p:grpSp>
        <p:nvGrpSpPr>
          <p:cNvPr id="21507" name="그룹 60">
            <a:extLst>
              <a:ext uri="{FF2B5EF4-FFF2-40B4-BE49-F238E27FC236}">
                <a16:creationId xmlns:a16="http://schemas.microsoft.com/office/drawing/2014/main" id="{C85E7BE3-4F2A-D174-B67A-47AF7216C7AA}"/>
              </a:ext>
            </a:extLst>
          </p:cNvPr>
          <p:cNvGrpSpPr>
            <a:grpSpLocks/>
          </p:cNvGrpSpPr>
          <p:nvPr/>
        </p:nvGrpSpPr>
        <p:grpSpPr bwMode="auto">
          <a:xfrm>
            <a:off x="1425575" y="1704975"/>
            <a:ext cx="5008563" cy="560388"/>
            <a:chOff x="1357313" y="2071688"/>
            <a:chExt cx="5008562" cy="560387"/>
          </a:xfrm>
        </p:grpSpPr>
        <p:grpSp>
          <p:nvGrpSpPr>
            <p:cNvPr id="21587" name="Group 8">
              <a:extLst>
                <a:ext uri="{FF2B5EF4-FFF2-40B4-BE49-F238E27FC236}">
                  <a16:creationId xmlns:a16="http://schemas.microsoft.com/office/drawing/2014/main" id="{9E821C75-0E70-21DC-134D-1E18AEF46C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49700" y="2133592"/>
              <a:ext cx="228600" cy="152400"/>
              <a:chOff x="4416" y="2688"/>
              <a:chExt cx="240" cy="144"/>
            </a:xfrm>
          </p:grpSpPr>
          <p:sp>
            <p:nvSpPr>
              <p:cNvPr id="21589" name="Line 4">
                <a:extLst>
                  <a:ext uri="{FF2B5EF4-FFF2-40B4-BE49-F238E27FC236}">
                    <a16:creationId xmlns:a16="http://schemas.microsoft.com/office/drawing/2014/main" id="{B2983A12-C687-9CDA-C230-A035265FD5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2688"/>
                <a:ext cx="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590" name="Line 5">
                <a:extLst>
                  <a:ext uri="{FF2B5EF4-FFF2-40B4-BE49-F238E27FC236}">
                    <a16:creationId xmlns:a16="http://schemas.microsoft.com/office/drawing/2014/main" id="{B327D5AC-B681-3B8F-F542-7C2E4D81BD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6" y="2688"/>
                <a:ext cx="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591" name="Line 6">
                <a:extLst>
                  <a:ext uri="{FF2B5EF4-FFF2-40B4-BE49-F238E27FC236}">
                    <a16:creationId xmlns:a16="http://schemas.microsoft.com/office/drawing/2014/main" id="{C447C847-6765-4280-8D19-237F8E7F9C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16" y="2688"/>
                <a:ext cx="24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592" name="Line 7">
                <a:extLst>
                  <a:ext uri="{FF2B5EF4-FFF2-40B4-BE49-F238E27FC236}">
                    <a16:creationId xmlns:a16="http://schemas.microsoft.com/office/drawing/2014/main" id="{D9E2BDC5-B429-700B-4374-8C5FCED889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2688"/>
                <a:ext cx="24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21588" name="Text Box 17">
              <a:extLst>
                <a:ext uri="{FF2B5EF4-FFF2-40B4-BE49-F238E27FC236}">
                  <a16:creationId xmlns:a16="http://schemas.microsoft.com/office/drawing/2014/main" id="{5B30A454-A625-A055-0C6D-66BE2195F9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7313" y="2071688"/>
              <a:ext cx="5008562" cy="560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lvl="1" eaLnBrk="1" hangingPunct="1">
                <a:lnSpc>
                  <a:spcPct val="90000"/>
                </a:lnSpc>
                <a:spcBef>
                  <a:spcPct val="10000"/>
                </a:spcBef>
                <a:buFontTx/>
                <a:buNone/>
              </a:pPr>
              <a:r>
                <a:rPr lang="en-US" altLang="ko-KR" sz="1600">
                  <a:latin typeface="Times New Roman" panose="02020603050405020304" pitchFamily="18" charset="0"/>
                  <a:ea typeface="굴림" panose="020B0600000101010101" pitchFamily="50" charset="-127"/>
                </a:rPr>
                <a:t>  T ← DEPARTMENT         </a:t>
              </a:r>
              <a:r>
                <a:rPr lang="en-US" altLang="ko-KR" sz="1600" baseline="-25000">
                  <a:latin typeface="Times New Roman" panose="02020603050405020304" pitchFamily="18" charset="0"/>
                  <a:ea typeface="굴림" panose="020B0600000101010101" pitchFamily="50" charset="-127"/>
                </a:rPr>
                <a:t>MGRSSN=SSN</a:t>
              </a:r>
              <a:r>
                <a:rPr lang="en-US" altLang="ko-KR" sz="1600">
                  <a:latin typeface="Times New Roman" panose="02020603050405020304" pitchFamily="18" charset="0"/>
                  <a:ea typeface="굴림" panose="020B0600000101010101" pitchFamily="50" charset="-127"/>
                </a:rPr>
                <a:t> EMPLOYEE</a:t>
              </a:r>
            </a:p>
            <a:p>
              <a:pPr lvl="1" eaLnBrk="1" hangingPunct="1">
                <a:lnSpc>
                  <a:spcPct val="90000"/>
                </a:lnSpc>
                <a:spcBef>
                  <a:spcPct val="10000"/>
                </a:spcBef>
                <a:buFontTx/>
                <a:buNone/>
              </a:pPr>
              <a:r>
                <a:rPr lang="en-US" altLang="ko-KR" sz="1600">
                  <a:latin typeface="Times New Roman" panose="02020603050405020304" pitchFamily="18" charset="0"/>
                  <a:ea typeface="굴림" panose="020B0600000101010101" pitchFamily="50" charset="-127"/>
                </a:rPr>
                <a:t> </a:t>
              </a:r>
              <a:endParaRPr lang="en-US" altLang="ko-KR" sz="12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21508" name="제목 1">
            <a:extLst>
              <a:ext uri="{FF2B5EF4-FFF2-40B4-BE49-F238E27FC236}">
                <a16:creationId xmlns:a16="http://schemas.microsoft.com/office/drawing/2014/main" id="{E8AE5249-41E4-9AB3-B6A2-AA7363905A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HY동녘B" pitchFamily="18" charset="-127"/>
              </a:rPr>
              <a:t>조인</a:t>
            </a:r>
            <a:r>
              <a:rPr lang="en-US" altLang="ko-KR">
                <a:latin typeface="HY동녘B" pitchFamily="18" charset="-127"/>
              </a:rPr>
              <a:t>(JOIN)</a:t>
            </a:r>
            <a:endParaRPr lang="ko-KR" altLang="en-US">
              <a:latin typeface="HY동녘B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1DCF6EC-3D36-A4E6-4268-951D7BAC84C9}"/>
              </a:ext>
            </a:extLst>
          </p:cNvPr>
          <p:cNvGraphicFramePr>
            <a:graphicFrameLocks noGrp="1"/>
          </p:cNvGraphicFramePr>
          <p:nvPr/>
        </p:nvGraphicFramePr>
        <p:xfrm>
          <a:off x="77788" y="4875213"/>
          <a:ext cx="9036050" cy="10810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2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59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6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3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3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3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59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572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53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5369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5369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0753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5369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702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DNAME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DNUMBER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MGRSSN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MGRSTARTDATE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FNAME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MINIT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LNAME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SSN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BDATE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ADDRESS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SEX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SALARY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SUPERSSN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DNO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52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272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Research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5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5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333445555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5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22-May-78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5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Franklin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5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5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Wong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5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333445555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5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08-Dec-45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5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…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5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5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40000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5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888665555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5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52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272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Administration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5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5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987654321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5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01-Jan-85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5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Jennifer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5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5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Wallace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5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987654321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5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20-Jun-31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5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…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5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F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5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43000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5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888665555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5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52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272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Headwuarters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5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5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888665555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5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19-Jun-71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5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James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5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5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Borg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5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888665555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5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10-Nov-27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5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…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5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5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55000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5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null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5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52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1586" name="그림 3">
            <a:extLst>
              <a:ext uri="{FF2B5EF4-FFF2-40B4-BE49-F238E27FC236}">
                <a16:creationId xmlns:a16="http://schemas.microsoft.com/office/drawing/2014/main" id="{DA4F5019-17E3-B3C7-EFBD-865BA85E3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2079625"/>
            <a:ext cx="6337300" cy="263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3">
            <a:extLst>
              <a:ext uri="{FF2B5EF4-FFF2-40B4-BE49-F238E27FC236}">
                <a16:creationId xmlns:a16="http://schemas.microsoft.com/office/drawing/2014/main" id="{66E385A0-5DBD-22E4-2217-ED69F08423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8013" y="1412875"/>
            <a:ext cx="8032750" cy="4902200"/>
          </a:xfrm>
        </p:spPr>
        <p:txBody>
          <a:bodyPr/>
          <a:lstStyle/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ko-KR" altLang="en-US" sz="2000" b="1"/>
              <a:t>조인하면 원래의 릴레이션에 들어 있는 정보를 완전하게 얻을 수 있음</a:t>
            </a:r>
            <a:endParaRPr lang="en-US" altLang="ko-KR" sz="2000" b="1"/>
          </a:p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endParaRPr lang="ko-KR" altLang="en-US" sz="2000" b="1"/>
          </a:p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ko-KR" altLang="en-US" sz="2000" b="1"/>
              <a:t>정보의 손실은 원래의 릴레이션을 분해한 후에 생성된 릴레이션들을 조인한 결과에 들어 있는 정보가 원래의 릴레이션에 들어 있는 정보보다 </a:t>
            </a:r>
            <a:r>
              <a:rPr lang="ko-KR" altLang="en-US" sz="2000" b="1">
                <a:solidFill>
                  <a:srgbClr val="FFC000"/>
                </a:solidFill>
              </a:rPr>
              <a:t>적거나 많은 것을 모두 포함</a:t>
            </a:r>
            <a:r>
              <a:rPr lang="ko-KR" altLang="en-US" sz="2000">
                <a:solidFill>
                  <a:srgbClr val="FFC000"/>
                </a:solidFill>
                <a:latin typeface="╜┼╕φ┴╢" charset="0"/>
                <a:ea typeface="신명조" charset="-127"/>
              </a:rPr>
              <a:t> </a:t>
            </a:r>
          </a:p>
        </p:txBody>
      </p:sp>
      <p:sp>
        <p:nvSpPr>
          <p:cNvPr id="23555" name="제목 1">
            <a:extLst>
              <a:ext uri="{FF2B5EF4-FFF2-40B4-BE49-F238E27FC236}">
                <a16:creationId xmlns:a16="http://schemas.microsoft.com/office/drawing/2014/main" id="{8C059A8E-F71F-36FB-EDD6-3B296E7FF1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8566150" cy="533400"/>
          </a:xfrm>
        </p:spPr>
        <p:txBody>
          <a:bodyPr/>
          <a:lstStyle/>
          <a:p>
            <a:r>
              <a:rPr lang="ko-KR" altLang="en-US" sz="3200"/>
              <a:t>무손실 분해</a:t>
            </a:r>
            <a:r>
              <a:rPr lang="en-US" altLang="ko-KR" sz="3200">
                <a:latin typeface="HY견고딕" panose="02030600000101010101" pitchFamily="18" charset="-127"/>
                <a:ea typeface="HY견고딕" panose="02030600000101010101" pitchFamily="18" charset="-127"/>
              </a:rPr>
              <a:t>(lossless decomposition)</a:t>
            </a:r>
            <a:endParaRPr lang="ko-KR" altLang="en-US" sz="32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AA9582-755B-7226-AD1A-37B801920F5E}"/>
              </a:ext>
            </a:extLst>
          </p:cNvPr>
          <p:cNvSpPr/>
          <p:nvPr/>
        </p:nvSpPr>
        <p:spPr>
          <a:xfrm>
            <a:off x="611188" y="4292600"/>
            <a:ext cx="8218487" cy="1368425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dirty="0">
                <a:solidFill>
                  <a:srgbClr val="FF0000"/>
                </a:solidFill>
              </a:rPr>
              <a:t>정보가 많아진다고</a:t>
            </a:r>
            <a:r>
              <a:rPr lang="en-US" altLang="ko-KR" dirty="0">
                <a:solidFill>
                  <a:srgbClr val="FF0000"/>
                </a:solidFill>
              </a:rPr>
              <a:t>?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34" descr="fig10_04">
            <a:extLst>
              <a:ext uri="{FF2B5EF4-FFF2-40B4-BE49-F238E27FC236}">
                <a16:creationId xmlns:a16="http://schemas.microsoft.com/office/drawing/2014/main" id="{9AD24E17-9BDB-C21A-622C-9586AF5D3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260350"/>
            <a:ext cx="6059487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0" name="Group 52">
            <a:extLst>
              <a:ext uri="{FF2B5EF4-FFF2-40B4-BE49-F238E27FC236}">
                <a16:creationId xmlns:a16="http://schemas.microsoft.com/office/drawing/2014/main" id="{522BBABB-2A02-A27D-9809-9DA0F3274692}"/>
              </a:ext>
            </a:extLst>
          </p:cNvPr>
          <p:cNvGrpSpPr>
            <a:grpSpLocks/>
          </p:cNvGrpSpPr>
          <p:nvPr/>
        </p:nvGrpSpPr>
        <p:grpSpPr bwMode="auto">
          <a:xfrm>
            <a:off x="692150" y="1519238"/>
            <a:ext cx="7559675" cy="3917950"/>
            <a:chOff x="422" y="431"/>
            <a:chExt cx="4762" cy="2468"/>
          </a:xfrm>
        </p:grpSpPr>
        <p:sp>
          <p:nvSpPr>
            <p:cNvPr id="27653" name="Rectangle 3">
              <a:extLst>
                <a:ext uri="{FF2B5EF4-FFF2-40B4-BE49-F238E27FC236}">
                  <a16:creationId xmlns:a16="http://schemas.microsoft.com/office/drawing/2014/main" id="{62934EBA-FFCE-D343-382C-C29A34679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" y="628"/>
              <a:ext cx="472" cy="1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100">
                  <a:latin typeface="굴림" panose="020B0600000101010101" pitchFamily="50" charset="-127"/>
                  <a:ea typeface="굴림" panose="020B0600000101010101" pitchFamily="50" charset="-127"/>
                </a:rPr>
                <a:t>ENAME</a:t>
              </a:r>
            </a:p>
          </p:txBody>
        </p:sp>
        <p:sp>
          <p:nvSpPr>
            <p:cNvPr id="27654" name="Rectangle 4">
              <a:extLst>
                <a:ext uri="{FF2B5EF4-FFF2-40B4-BE49-F238E27FC236}">
                  <a16:creationId xmlns:a16="http://schemas.microsoft.com/office/drawing/2014/main" id="{225A2F57-51AB-6790-E852-71B630C15C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4" y="628"/>
              <a:ext cx="760" cy="1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100">
                  <a:latin typeface="굴림" panose="020B0600000101010101" pitchFamily="50" charset="-127"/>
                  <a:ea typeface="굴림" panose="020B0600000101010101" pitchFamily="50" charset="-127"/>
                </a:rPr>
                <a:t>PLOCATIONS</a:t>
              </a:r>
            </a:p>
          </p:txBody>
        </p:sp>
        <p:sp>
          <p:nvSpPr>
            <p:cNvPr id="27655" name="Rectangle 5">
              <a:extLst>
                <a:ext uri="{FF2B5EF4-FFF2-40B4-BE49-F238E27FC236}">
                  <a16:creationId xmlns:a16="http://schemas.microsoft.com/office/drawing/2014/main" id="{987E927F-9212-13FC-BE22-8B48E06C5C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480"/>
              <a:ext cx="816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100" b="1">
                  <a:latin typeface="굴림" panose="020B0600000101010101" pitchFamily="50" charset="-127"/>
                  <a:ea typeface="굴림" panose="020B0600000101010101" pitchFamily="50" charset="-127"/>
                </a:rPr>
                <a:t>EMP_LOCS</a:t>
              </a:r>
            </a:p>
          </p:txBody>
        </p:sp>
        <p:sp>
          <p:nvSpPr>
            <p:cNvPr id="27656" name="Line 6">
              <a:extLst>
                <a:ext uri="{FF2B5EF4-FFF2-40B4-BE49-F238E27FC236}">
                  <a16:creationId xmlns:a16="http://schemas.microsoft.com/office/drawing/2014/main" id="{4DE7C92A-1178-F4A3-DBFA-65F2BC86CB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8" y="768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27657" name="Group 13">
              <a:extLst>
                <a:ext uri="{FF2B5EF4-FFF2-40B4-BE49-F238E27FC236}">
                  <a16:creationId xmlns:a16="http://schemas.microsoft.com/office/drawing/2014/main" id="{8548E90B-6D90-5C45-4A2B-A45D5CE992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" y="864"/>
              <a:ext cx="1056" cy="96"/>
              <a:chOff x="816" y="864"/>
              <a:chExt cx="1056" cy="96"/>
            </a:xfrm>
          </p:grpSpPr>
          <p:sp>
            <p:nvSpPr>
              <p:cNvPr id="27696" name="Line 7">
                <a:extLst>
                  <a:ext uri="{FF2B5EF4-FFF2-40B4-BE49-F238E27FC236}">
                    <a16:creationId xmlns:a16="http://schemas.microsoft.com/office/drawing/2014/main" id="{529442B0-CE38-F69C-0DFE-2D7F1DF17A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6" y="864"/>
                <a:ext cx="88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7697" name="Line 8">
                <a:extLst>
                  <a:ext uri="{FF2B5EF4-FFF2-40B4-BE49-F238E27FC236}">
                    <a16:creationId xmlns:a16="http://schemas.microsoft.com/office/drawing/2014/main" id="{3252CCE0-5F0F-324F-5F97-9198884135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04" y="912"/>
                <a:ext cx="3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7698" name="Line 9">
                <a:extLst>
                  <a:ext uri="{FF2B5EF4-FFF2-40B4-BE49-F238E27FC236}">
                    <a16:creationId xmlns:a16="http://schemas.microsoft.com/office/drawing/2014/main" id="{FE85C4C4-4856-1459-E92A-A73A579310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00" y="912"/>
                <a:ext cx="44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7699" name="Line 10">
                <a:extLst>
                  <a:ext uri="{FF2B5EF4-FFF2-40B4-BE49-F238E27FC236}">
                    <a16:creationId xmlns:a16="http://schemas.microsoft.com/office/drawing/2014/main" id="{2F55AA00-C5DB-9D0A-1270-3297394B9B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44" y="912"/>
                <a:ext cx="44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7700" name="Line 11">
                <a:extLst>
                  <a:ext uri="{FF2B5EF4-FFF2-40B4-BE49-F238E27FC236}">
                    <a16:creationId xmlns:a16="http://schemas.microsoft.com/office/drawing/2014/main" id="{F5960990-4A17-11BC-0866-C4B53F88AF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88" y="912"/>
                <a:ext cx="3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7701" name="Line 12">
                <a:extLst>
                  <a:ext uri="{FF2B5EF4-FFF2-40B4-BE49-F238E27FC236}">
                    <a16:creationId xmlns:a16="http://schemas.microsoft.com/office/drawing/2014/main" id="{BC135D11-4331-3C8A-A849-7214C11A75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84" y="864"/>
                <a:ext cx="88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27658" name="Rectangle 14">
              <a:extLst>
                <a:ext uri="{FF2B5EF4-FFF2-40B4-BE49-F238E27FC236}">
                  <a16:creationId xmlns:a16="http://schemas.microsoft.com/office/drawing/2014/main" id="{4DF6EB1A-874A-0829-3C94-170E22A868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960"/>
              <a:ext cx="432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ko-KR" altLang="en-US" sz="1100">
                  <a:latin typeface="굴림" panose="020B0600000101010101" pitchFamily="50" charset="-127"/>
                  <a:ea typeface="굴림" panose="020B0600000101010101" pitchFamily="50" charset="-127"/>
                </a:rPr>
                <a:t>기본키</a:t>
              </a:r>
            </a:p>
          </p:txBody>
        </p:sp>
        <p:sp>
          <p:nvSpPr>
            <p:cNvPr id="27659" name="Rectangle 15">
              <a:extLst>
                <a:ext uri="{FF2B5EF4-FFF2-40B4-BE49-F238E27FC236}">
                  <a16:creationId xmlns:a16="http://schemas.microsoft.com/office/drawing/2014/main" id="{6C458F8B-B0FE-00F5-31B6-88FAB9761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8" y="628"/>
              <a:ext cx="328" cy="1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100">
                  <a:latin typeface="굴림" panose="020B0600000101010101" pitchFamily="50" charset="-127"/>
                  <a:ea typeface="굴림" panose="020B0600000101010101" pitchFamily="50" charset="-127"/>
                </a:rPr>
                <a:t>SSN</a:t>
              </a:r>
            </a:p>
          </p:txBody>
        </p:sp>
        <p:sp>
          <p:nvSpPr>
            <p:cNvPr id="27660" name="Rectangle 16">
              <a:extLst>
                <a:ext uri="{FF2B5EF4-FFF2-40B4-BE49-F238E27FC236}">
                  <a16:creationId xmlns:a16="http://schemas.microsoft.com/office/drawing/2014/main" id="{EB903BA4-BDFD-1B88-E167-908F8C49A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4" y="628"/>
              <a:ext cx="616" cy="1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100">
                  <a:latin typeface="굴림" panose="020B0600000101010101" pitchFamily="50" charset="-127"/>
                  <a:ea typeface="굴림" panose="020B0600000101010101" pitchFamily="50" charset="-127"/>
                </a:rPr>
                <a:t>PNUMBER</a:t>
              </a:r>
            </a:p>
          </p:txBody>
        </p:sp>
        <p:sp>
          <p:nvSpPr>
            <p:cNvPr id="27661" name="Rectangle 17">
              <a:extLst>
                <a:ext uri="{FF2B5EF4-FFF2-40B4-BE49-F238E27FC236}">
                  <a16:creationId xmlns:a16="http://schemas.microsoft.com/office/drawing/2014/main" id="{CD7288CB-F720-2DD7-0758-82B55EB759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480"/>
              <a:ext cx="816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100" b="1">
                  <a:latin typeface="굴림" panose="020B0600000101010101" pitchFamily="50" charset="-127"/>
                  <a:ea typeface="굴림" panose="020B0600000101010101" pitchFamily="50" charset="-127"/>
                </a:rPr>
                <a:t>EMP_PROJ1</a:t>
              </a:r>
            </a:p>
          </p:txBody>
        </p:sp>
        <p:sp>
          <p:nvSpPr>
            <p:cNvPr id="27662" name="Line 18">
              <a:extLst>
                <a:ext uri="{FF2B5EF4-FFF2-40B4-BE49-F238E27FC236}">
                  <a16:creationId xmlns:a16="http://schemas.microsoft.com/office/drawing/2014/main" id="{88DBE042-5E1C-194D-83AC-659E38D0EB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76" y="768"/>
              <a:ext cx="8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27663" name="Group 25">
              <a:extLst>
                <a:ext uri="{FF2B5EF4-FFF2-40B4-BE49-F238E27FC236}">
                  <a16:creationId xmlns:a16="http://schemas.microsoft.com/office/drawing/2014/main" id="{3B3A0B35-F995-EA15-4E64-3541B2B110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864"/>
              <a:ext cx="816" cy="96"/>
              <a:chOff x="2400" y="864"/>
              <a:chExt cx="816" cy="96"/>
            </a:xfrm>
          </p:grpSpPr>
          <p:sp>
            <p:nvSpPr>
              <p:cNvPr id="27690" name="Line 19">
                <a:extLst>
                  <a:ext uri="{FF2B5EF4-FFF2-40B4-BE49-F238E27FC236}">
                    <a16:creationId xmlns:a16="http://schemas.microsoft.com/office/drawing/2014/main" id="{D37C3A72-0A8F-05AF-B340-3920F4CAA0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864"/>
                <a:ext cx="68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7691" name="Line 20">
                <a:extLst>
                  <a:ext uri="{FF2B5EF4-FFF2-40B4-BE49-F238E27FC236}">
                    <a16:creationId xmlns:a16="http://schemas.microsoft.com/office/drawing/2014/main" id="{B5B97F49-3D26-FF70-AC36-7B08344389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68" y="912"/>
                <a:ext cx="30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7692" name="Line 21">
                <a:extLst>
                  <a:ext uri="{FF2B5EF4-FFF2-40B4-BE49-F238E27FC236}">
                    <a16:creationId xmlns:a16="http://schemas.microsoft.com/office/drawing/2014/main" id="{3F969833-6F7F-698C-2C3B-5D88B9EE05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74" y="912"/>
                <a:ext cx="34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7693" name="Line 22">
                <a:extLst>
                  <a:ext uri="{FF2B5EF4-FFF2-40B4-BE49-F238E27FC236}">
                    <a16:creationId xmlns:a16="http://schemas.microsoft.com/office/drawing/2014/main" id="{781E2988-DDFD-A326-7453-1E309DB264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08" y="912"/>
                <a:ext cx="34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7694" name="Line 23">
                <a:extLst>
                  <a:ext uri="{FF2B5EF4-FFF2-40B4-BE49-F238E27FC236}">
                    <a16:creationId xmlns:a16="http://schemas.microsoft.com/office/drawing/2014/main" id="{1EEE3E46-DA45-7634-539E-BE7A519ADB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42" y="912"/>
                <a:ext cx="30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7695" name="Line 24">
                <a:extLst>
                  <a:ext uri="{FF2B5EF4-FFF2-40B4-BE49-F238E27FC236}">
                    <a16:creationId xmlns:a16="http://schemas.microsoft.com/office/drawing/2014/main" id="{80DFE919-D9DB-C8C8-5D29-451BAA8D92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48" y="864"/>
                <a:ext cx="68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27664" name="Rectangle 26">
              <a:extLst>
                <a:ext uri="{FF2B5EF4-FFF2-40B4-BE49-F238E27FC236}">
                  <a16:creationId xmlns:a16="http://schemas.microsoft.com/office/drawing/2014/main" id="{5AE77939-39A7-F5C0-E4B9-D8245C44ED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960"/>
              <a:ext cx="432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ko-KR" altLang="en-US" sz="1100">
                  <a:latin typeface="굴림" panose="020B0600000101010101" pitchFamily="50" charset="-127"/>
                  <a:ea typeface="굴림" panose="020B0600000101010101" pitchFamily="50" charset="-127"/>
                </a:rPr>
                <a:t>기본키</a:t>
              </a:r>
            </a:p>
          </p:txBody>
        </p:sp>
        <p:sp>
          <p:nvSpPr>
            <p:cNvPr id="27665" name="Rectangle 27">
              <a:extLst>
                <a:ext uri="{FF2B5EF4-FFF2-40B4-BE49-F238E27FC236}">
                  <a16:creationId xmlns:a16="http://schemas.microsoft.com/office/drawing/2014/main" id="{369504A9-CB1C-21A0-46D6-ED09F1EC74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8" y="628"/>
              <a:ext cx="424" cy="1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100">
                  <a:latin typeface="굴림" panose="020B0600000101010101" pitchFamily="50" charset="-127"/>
                  <a:ea typeface="굴림" panose="020B0600000101010101" pitchFamily="50" charset="-127"/>
                </a:rPr>
                <a:t>HOURS</a:t>
              </a:r>
            </a:p>
          </p:txBody>
        </p:sp>
        <p:sp>
          <p:nvSpPr>
            <p:cNvPr id="27666" name="Rectangle 28">
              <a:extLst>
                <a:ext uri="{FF2B5EF4-FFF2-40B4-BE49-F238E27FC236}">
                  <a16:creationId xmlns:a16="http://schemas.microsoft.com/office/drawing/2014/main" id="{718C7F44-7601-83CB-2076-30233D2CEA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" y="628"/>
              <a:ext cx="424" cy="1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100">
                  <a:latin typeface="굴림" panose="020B0600000101010101" pitchFamily="50" charset="-127"/>
                  <a:ea typeface="굴림" panose="020B0600000101010101" pitchFamily="50" charset="-127"/>
                </a:rPr>
                <a:t>PNAME</a:t>
              </a:r>
            </a:p>
          </p:txBody>
        </p:sp>
        <p:sp>
          <p:nvSpPr>
            <p:cNvPr id="27667" name="Rectangle 29">
              <a:extLst>
                <a:ext uri="{FF2B5EF4-FFF2-40B4-BE49-F238E27FC236}">
                  <a16:creationId xmlns:a16="http://schemas.microsoft.com/office/drawing/2014/main" id="{53BD6F7E-89AF-40A1-F589-BF989D52D5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2" y="628"/>
              <a:ext cx="760" cy="1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100">
                  <a:latin typeface="굴림" panose="020B0600000101010101" pitchFamily="50" charset="-127"/>
                  <a:ea typeface="굴림" panose="020B0600000101010101" pitchFamily="50" charset="-127"/>
                </a:rPr>
                <a:t>PLOCATIONS</a:t>
              </a:r>
            </a:p>
          </p:txBody>
        </p:sp>
        <p:sp>
          <p:nvSpPr>
            <p:cNvPr id="72" name="Rectangle 30">
              <a:extLst>
                <a:ext uri="{FF2B5EF4-FFF2-40B4-BE49-F238E27FC236}">
                  <a16:creationId xmlns:a16="http://schemas.microsoft.com/office/drawing/2014/main" id="{57EE949B-F4B4-5B10-43EA-93DB906A1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" y="1300"/>
              <a:ext cx="808" cy="13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eaLnBrk="1" latinLnBrk="1" hangingPunct="1">
                <a:defRPr/>
              </a:pPr>
              <a:r>
                <a:rPr lang="en-US" altLang="ko-KR" sz="1050"/>
                <a:t>ENAME</a:t>
              </a:r>
            </a:p>
          </p:txBody>
        </p:sp>
        <p:sp>
          <p:nvSpPr>
            <p:cNvPr id="73" name="Rectangle 31">
              <a:extLst>
                <a:ext uri="{FF2B5EF4-FFF2-40B4-BE49-F238E27FC236}">
                  <a16:creationId xmlns:a16="http://schemas.microsoft.com/office/drawing/2014/main" id="{41DCCD4D-DE1F-C8C4-0EA7-00BA39C16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6" y="1300"/>
              <a:ext cx="664" cy="13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eaLnBrk="1" latinLnBrk="1" hangingPunct="1">
                <a:defRPr/>
              </a:pPr>
              <a:r>
                <a:rPr lang="en-US" altLang="ko-KR" sz="1050"/>
                <a:t>PLOCATIONS</a:t>
              </a:r>
            </a:p>
          </p:txBody>
        </p:sp>
        <p:sp>
          <p:nvSpPr>
            <p:cNvPr id="27670" name="Rectangle 32">
              <a:extLst>
                <a:ext uri="{FF2B5EF4-FFF2-40B4-BE49-F238E27FC236}">
                  <a16:creationId xmlns:a16="http://schemas.microsoft.com/office/drawing/2014/main" id="{365DAAA9-93FD-73CF-9AEB-C41C04975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1152"/>
              <a:ext cx="816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100" b="1">
                  <a:latin typeface="굴림" panose="020B0600000101010101" pitchFamily="50" charset="-127"/>
                  <a:ea typeface="굴림" panose="020B0600000101010101" pitchFamily="50" charset="-127"/>
                </a:rPr>
                <a:t>EMP_LOCS</a:t>
              </a:r>
            </a:p>
          </p:txBody>
        </p:sp>
        <p:sp>
          <p:nvSpPr>
            <p:cNvPr id="27671" name="Line 33">
              <a:extLst>
                <a:ext uri="{FF2B5EF4-FFF2-40B4-BE49-F238E27FC236}">
                  <a16:creationId xmlns:a16="http://schemas.microsoft.com/office/drawing/2014/main" id="{E901679A-51BE-D0C7-1F95-121301A1DA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1408"/>
              <a:ext cx="1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6" name="Rectangle 34">
              <a:extLst>
                <a:ext uri="{FF2B5EF4-FFF2-40B4-BE49-F238E27FC236}">
                  <a16:creationId xmlns:a16="http://schemas.microsoft.com/office/drawing/2014/main" id="{46FD36BB-493A-4AFF-4684-7CF4DA1DB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8" y="1300"/>
              <a:ext cx="568" cy="13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eaLnBrk="1" latinLnBrk="1" hangingPunct="1">
                <a:defRPr/>
              </a:pPr>
              <a:r>
                <a:rPr lang="en-US" altLang="ko-KR" sz="1050"/>
                <a:t>SSN</a:t>
              </a:r>
            </a:p>
          </p:txBody>
        </p:sp>
        <p:sp>
          <p:nvSpPr>
            <p:cNvPr id="77" name="Rectangle 35">
              <a:extLst>
                <a:ext uri="{FF2B5EF4-FFF2-40B4-BE49-F238E27FC236}">
                  <a16:creationId xmlns:a16="http://schemas.microsoft.com/office/drawing/2014/main" id="{193763B2-F697-F34D-50AC-4D0D53D832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4" y="1300"/>
              <a:ext cx="520" cy="13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eaLnBrk="1" latinLnBrk="1" hangingPunct="1">
                <a:defRPr/>
              </a:pPr>
              <a:r>
                <a:rPr lang="en-US" altLang="ko-KR" sz="1050"/>
                <a:t>PNUMBER</a:t>
              </a:r>
            </a:p>
          </p:txBody>
        </p:sp>
        <p:sp>
          <p:nvSpPr>
            <p:cNvPr id="27674" name="Rectangle 36">
              <a:extLst>
                <a:ext uri="{FF2B5EF4-FFF2-40B4-BE49-F238E27FC236}">
                  <a16:creationId xmlns:a16="http://schemas.microsoft.com/office/drawing/2014/main" id="{1370895F-0220-EFD1-4492-36F8411F79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152"/>
              <a:ext cx="816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100" b="1">
                  <a:latin typeface="굴림" panose="020B0600000101010101" pitchFamily="50" charset="-127"/>
                  <a:ea typeface="굴림" panose="020B0600000101010101" pitchFamily="50" charset="-127"/>
                </a:rPr>
                <a:t>EMP_PROJ1</a:t>
              </a:r>
            </a:p>
          </p:txBody>
        </p:sp>
        <p:sp>
          <p:nvSpPr>
            <p:cNvPr id="27675" name="Line 37">
              <a:extLst>
                <a:ext uri="{FF2B5EF4-FFF2-40B4-BE49-F238E27FC236}">
                  <a16:creationId xmlns:a16="http://schemas.microsoft.com/office/drawing/2014/main" id="{29DD768C-94E3-CFB2-1CD6-E20AD94D2E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0" y="1408"/>
              <a:ext cx="8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0" name="Rectangle 38">
              <a:extLst>
                <a:ext uri="{FF2B5EF4-FFF2-40B4-BE49-F238E27FC236}">
                  <a16:creationId xmlns:a16="http://schemas.microsoft.com/office/drawing/2014/main" id="{60C20F36-D5E7-AC22-6FA6-19B8B8C39D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2" y="1300"/>
              <a:ext cx="376" cy="13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eaLnBrk="1" latinLnBrk="1" hangingPunct="1">
                <a:defRPr/>
              </a:pPr>
              <a:r>
                <a:rPr lang="en-US" altLang="ko-KR" sz="1050"/>
                <a:t>HOURS</a:t>
              </a:r>
            </a:p>
          </p:txBody>
        </p:sp>
        <p:sp>
          <p:nvSpPr>
            <p:cNvPr id="81" name="Rectangle 39">
              <a:extLst>
                <a:ext uri="{FF2B5EF4-FFF2-40B4-BE49-F238E27FC236}">
                  <a16:creationId xmlns:a16="http://schemas.microsoft.com/office/drawing/2014/main" id="{8A69BD95-2140-81C4-BD97-B78A7DCA8C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6" y="1300"/>
              <a:ext cx="760" cy="13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eaLnBrk="1" latinLnBrk="1" hangingPunct="1">
                <a:defRPr/>
              </a:pPr>
              <a:r>
                <a:rPr lang="en-US" altLang="ko-KR" sz="1050"/>
                <a:t>PNAME</a:t>
              </a:r>
            </a:p>
          </p:txBody>
        </p:sp>
        <p:sp>
          <p:nvSpPr>
            <p:cNvPr id="82" name="Rectangle 40">
              <a:extLst>
                <a:ext uri="{FF2B5EF4-FFF2-40B4-BE49-F238E27FC236}">
                  <a16:creationId xmlns:a16="http://schemas.microsoft.com/office/drawing/2014/main" id="{99E1F376-72A0-007D-6AC9-10E54FAB09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4" y="1300"/>
              <a:ext cx="616" cy="13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eaLnBrk="1" latinLnBrk="1" hangingPunct="1">
                <a:defRPr/>
              </a:pPr>
              <a:r>
                <a:rPr lang="en-US" altLang="ko-KR" sz="1050"/>
                <a:t>PLOCATIONS</a:t>
              </a:r>
            </a:p>
          </p:txBody>
        </p:sp>
        <p:sp>
          <p:nvSpPr>
            <p:cNvPr id="27679" name="Rectangle 41">
              <a:extLst>
                <a:ext uri="{FF2B5EF4-FFF2-40B4-BE49-F238E27FC236}">
                  <a16:creationId xmlns:a16="http://schemas.microsoft.com/office/drawing/2014/main" id="{F8D39B7D-C2C1-2083-1B40-4211ED910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488"/>
              <a:ext cx="864" cy="1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Smith, John B.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Smith, John B.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Narayan, Ramesh K.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English, Joyce A.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English, Joyce A.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Wong, Franklin T.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Wong, Franklin T.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Wong, Franklin T.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Zelay, Alicia J.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Jabbar, Ahmad V.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Wallace, Jennifer S.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Wallace, Jennifer S.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Borg, James E.</a:t>
              </a:r>
            </a:p>
          </p:txBody>
        </p:sp>
        <p:sp>
          <p:nvSpPr>
            <p:cNvPr id="27680" name="Rectangle 42">
              <a:extLst>
                <a:ext uri="{FF2B5EF4-FFF2-40B4-BE49-F238E27FC236}">
                  <a16:creationId xmlns:a16="http://schemas.microsoft.com/office/drawing/2014/main" id="{978AB979-F48F-877A-D75E-90C1E5619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488"/>
              <a:ext cx="864" cy="1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Bellaire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Sugarland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Houston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Bellaire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Sugarland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Sugarland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Houston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Stafford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Stafford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Stafford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Stafford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Houston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Houston</a:t>
              </a:r>
            </a:p>
          </p:txBody>
        </p:sp>
        <p:sp>
          <p:nvSpPr>
            <p:cNvPr id="27681" name="Line 43">
              <a:extLst>
                <a:ext uri="{FF2B5EF4-FFF2-40B4-BE49-F238E27FC236}">
                  <a16:creationId xmlns:a16="http://schemas.microsoft.com/office/drawing/2014/main" id="{F1276270-F633-374D-ED6E-CA406AD45B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4" y="1816"/>
              <a:ext cx="15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682" name="Rectangle 44">
              <a:extLst>
                <a:ext uri="{FF2B5EF4-FFF2-40B4-BE49-F238E27FC236}">
                  <a16:creationId xmlns:a16="http://schemas.microsoft.com/office/drawing/2014/main" id="{E038A805-1D16-CF1A-7D6E-1269438E5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1488"/>
              <a:ext cx="528" cy="1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123456789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123456789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666884444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453453453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453453453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333445555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333445555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333445555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333445555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999887777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999887777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987987987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987987987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987654321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987654321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888665555</a:t>
              </a:r>
            </a:p>
          </p:txBody>
        </p:sp>
        <p:sp>
          <p:nvSpPr>
            <p:cNvPr id="27683" name="Rectangle 45">
              <a:extLst>
                <a:ext uri="{FF2B5EF4-FFF2-40B4-BE49-F238E27FC236}">
                  <a16:creationId xmlns:a16="http://schemas.microsoft.com/office/drawing/2014/main" id="{A7FA84E6-697E-69FA-C408-1E9D27211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1488"/>
              <a:ext cx="240" cy="1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algn="r"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</a:p>
            <a:p>
              <a:pPr algn="r"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</a:p>
            <a:p>
              <a:pPr algn="r"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3</a:t>
              </a:r>
            </a:p>
            <a:p>
              <a:pPr algn="r"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</a:p>
            <a:p>
              <a:pPr algn="r"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</a:p>
            <a:p>
              <a:pPr algn="r"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</a:p>
            <a:p>
              <a:pPr algn="r"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3</a:t>
              </a:r>
            </a:p>
            <a:p>
              <a:pPr algn="r"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10</a:t>
              </a:r>
            </a:p>
            <a:p>
              <a:pPr algn="r"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20</a:t>
              </a:r>
            </a:p>
            <a:p>
              <a:pPr algn="r"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30</a:t>
              </a:r>
            </a:p>
            <a:p>
              <a:pPr algn="r"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10</a:t>
              </a:r>
            </a:p>
            <a:p>
              <a:pPr algn="r"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10</a:t>
              </a:r>
            </a:p>
            <a:p>
              <a:pPr algn="r"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30</a:t>
              </a:r>
            </a:p>
            <a:p>
              <a:pPr algn="r"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30</a:t>
              </a:r>
            </a:p>
            <a:p>
              <a:pPr algn="r"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20</a:t>
              </a:r>
            </a:p>
            <a:p>
              <a:pPr algn="r"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20</a:t>
              </a:r>
            </a:p>
          </p:txBody>
        </p:sp>
        <p:sp>
          <p:nvSpPr>
            <p:cNvPr id="27684" name="Rectangle 46">
              <a:extLst>
                <a:ext uri="{FF2B5EF4-FFF2-40B4-BE49-F238E27FC236}">
                  <a16:creationId xmlns:a16="http://schemas.microsoft.com/office/drawing/2014/main" id="{EA078386-CA8E-47C8-3EA7-DC234B4D9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1488"/>
              <a:ext cx="336" cy="1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algn="r"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32.5</a:t>
              </a:r>
            </a:p>
            <a:p>
              <a:pPr algn="r"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7.5</a:t>
              </a:r>
            </a:p>
            <a:p>
              <a:pPr algn="r"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40.0</a:t>
              </a:r>
            </a:p>
            <a:p>
              <a:pPr algn="r"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20.0</a:t>
              </a:r>
            </a:p>
            <a:p>
              <a:pPr algn="r"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20.0</a:t>
              </a:r>
            </a:p>
            <a:p>
              <a:pPr algn="r"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10.0</a:t>
              </a:r>
            </a:p>
            <a:p>
              <a:pPr algn="r"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10.0</a:t>
              </a:r>
            </a:p>
            <a:p>
              <a:pPr algn="r"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10.0</a:t>
              </a:r>
            </a:p>
            <a:p>
              <a:pPr algn="r"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10.0</a:t>
              </a:r>
            </a:p>
            <a:p>
              <a:pPr algn="r"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30.0</a:t>
              </a:r>
            </a:p>
            <a:p>
              <a:pPr algn="r"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10.0</a:t>
              </a:r>
            </a:p>
            <a:p>
              <a:pPr algn="r"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35.0</a:t>
              </a:r>
            </a:p>
            <a:p>
              <a:pPr algn="r"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5.0</a:t>
              </a:r>
            </a:p>
            <a:p>
              <a:pPr algn="r"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20.0</a:t>
              </a:r>
            </a:p>
            <a:p>
              <a:pPr algn="r"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15.0</a:t>
              </a:r>
            </a:p>
            <a:p>
              <a:pPr algn="r"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null</a:t>
              </a:r>
            </a:p>
          </p:txBody>
        </p:sp>
        <p:sp>
          <p:nvSpPr>
            <p:cNvPr id="27685" name="Rectangle 47">
              <a:extLst>
                <a:ext uri="{FF2B5EF4-FFF2-40B4-BE49-F238E27FC236}">
                  <a16:creationId xmlns:a16="http://schemas.microsoft.com/office/drawing/2014/main" id="{B2A92709-F6B1-962A-E732-4E7E30FB6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" y="1488"/>
              <a:ext cx="720" cy="1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ProductX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ProductY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ProductZ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ProductX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ProductY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ProductY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ProductZ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Computerization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Reorganization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Newbenefits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Computerization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Computerization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Newbenefits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Newbenefits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Reorganization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Reorganization</a:t>
              </a:r>
            </a:p>
          </p:txBody>
        </p:sp>
        <p:sp>
          <p:nvSpPr>
            <p:cNvPr id="27686" name="Rectangle 48">
              <a:extLst>
                <a:ext uri="{FF2B5EF4-FFF2-40B4-BE49-F238E27FC236}">
                  <a16:creationId xmlns:a16="http://schemas.microsoft.com/office/drawing/2014/main" id="{60ED5006-0649-08A5-E746-546AF65973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1488"/>
              <a:ext cx="528" cy="1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Bellaire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Sugarland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Houston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Bellaire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Sugarland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Sugarland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Houston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Stafford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Houston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Stafford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Stafford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Stafford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Stafford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Stafford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Houston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Houston</a:t>
              </a:r>
            </a:p>
          </p:txBody>
        </p:sp>
        <p:sp>
          <p:nvSpPr>
            <p:cNvPr id="27687" name="Line 49">
              <a:extLst>
                <a:ext uri="{FF2B5EF4-FFF2-40B4-BE49-F238E27FC236}">
                  <a16:creationId xmlns:a16="http://schemas.microsoft.com/office/drawing/2014/main" id="{9280659C-5424-619A-6CD4-02DB491B8D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8" y="1559"/>
              <a:ext cx="28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688" name="Rectangle 50">
              <a:extLst>
                <a:ext uri="{FF2B5EF4-FFF2-40B4-BE49-F238E27FC236}">
                  <a16:creationId xmlns:a16="http://schemas.microsoft.com/office/drawing/2014/main" id="{70BF5917-80C0-D4D6-747B-24E7052F8E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" y="431"/>
              <a:ext cx="32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000">
                  <a:latin typeface="굴림" panose="020B0600000101010101" pitchFamily="50" charset="-127"/>
                  <a:ea typeface="굴림" panose="020B0600000101010101" pitchFamily="50" charset="-127"/>
                </a:rPr>
                <a:t>(a)</a:t>
              </a:r>
            </a:p>
          </p:txBody>
        </p:sp>
        <p:sp>
          <p:nvSpPr>
            <p:cNvPr id="27689" name="Rectangle 51">
              <a:extLst>
                <a:ext uri="{FF2B5EF4-FFF2-40B4-BE49-F238E27FC236}">
                  <a16:creationId xmlns:a16="http://schemas.microsoft.com/office/drawing/2014/main" id="{D954F1E3-D9BB-BC92-DAFA-D3130F232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" y="1055"/>
              <a:ext cx="3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000">
                  <a:latin typeface="굴림" panose="020B0600000101010101" pitchFamily="50" charset="-127"/>
                  <a:ea typeface="굴림" panose="020B0600000101010101" pitchFamily="50" charset="-127"/>
                </a:rPr>
                <a:t>(b)</a:t>
              </a:r>
            </a:p>
          </p:txBody>
        </p:sp>
      </p:grpSp>
      <p:sp>
        <p:nvSpPr>
          <p:cNvPr id="27651" name="제목 1">
            <a:extLst>
              <a:ext uri="{FF2B5EF4-FFF2-40B4-BE49-F238E27FC236}">
                <a16:creationId xmlns:a16="http://schemas.microsoft.com/office/drawing/2014/main" id="{A4B0D518-C908-AA8F-C4F8-0E7420380C12}"/>
              </a:ext>
            </a:extLst>
          </p:cNvPr>
          <p:cNvSpPr txBox="1">
            <a:spLocks/>
          </p:cNvSpPr>
          <p:nvPr/>
        </p:nvSpPr>
        <p:spPr bwMode="auto">
          <a:xfrm>
            <a:off x="685800" y="609600"/>
            <a:ext cx="7848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3200" b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EMP_PROJ</a:t>
            </a:r>
            <a:r>
              <a:rPr lang="ko-KR" altLang="en-US" sz="3200" b="1">
                <a:solidFill>
                  <a:schemeClr val="tx2"/>
                </a:solidFill>
                <a:ea typeface="HY동녘B" pitchFamily="18" charset="-127"/>
              </a:rPr>
              <a:t>를 분해하자</a:t>
            </a:r>
            <a:r>
              <a:rPr lang="en-US" altLang="ko-KR" sz="3200" b="1">
                <a:solidFill>
                  <a:schemeClr val="tx2"/>
                </a:solidFill>
                <a:ea typeface="HY동녘B" pitchFamily="18" charset="-127"/>
              </a:rPr>
              <a:t>.</a:t>
            </a:r>
            <a:endParaRPr lang="ko-KR" altLang="en-US" sz="3200" b="1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14DB1B3-7C64-4FBF-0B3B-C015A61B5D99}"/>
              </a:ext>
            </a:extLst>
          </p:cNvPr>
          <p:cNvSpPr/>
          <p:nvPr/>
        </p:nvSpPr>
        <p:spPr>
          <a:xfrm>
            <a:off x="611188" y="5516563"/>
            <a:ext cx="8218487" cy="1081087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dirty="0">
                <a:solidFill>
                  <a:srgbClr val="FF0000"/>
                </a:solidFill>
              </a:rPr>
              <a:t>어떻게 하면 잘 분해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 err="1">
                <a:solidFill>
                  <a:srgbClr val="FF0000"/>
                </a:solidFill>
              </a:rPr>
              <a:t>무손실</a:t>
            </a:r>
            <a:r>
              <a:rPr lang="ko-KR" altLang="en-US" dirty="0">
                <a:solidFill>
                  <a:srgbClr val="FF0000"/>
                </a:solidFill>
              </a:rPr>
              <a:t> 분해</a:t>
            </a:r>
            <a:r>
              <a:rPr lang="en-US" altLang="ko-KR" dirty="0">
                <a:solidFill>
                  <a:srgbClr val="FF0000"/>
                </a:solidFill>
              </a:rPr>
              <a:t>) </a:t>
            </a:r>
            <a:r>
              <a:rPr lang="ko-KR" altLang="en-US" dirty="0">
                <a:solidFill>
                  <a:srgbClr val="FF0000"/>
                </a:solidFill>
              </a:rPr>
              <a:t>할 수 있을까</a:t>
            </a:r>
            <a:r>
              <a:rPr lang="en-US" altLang="ko-KR" dirty="0">
                <a:solidFill>
                  <a:srgbClr val="FF0000"/>
                </a:solidFill>
              </a:rPr>
              <a:t>?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8" name="Group 15">
            <a:extLst>
              <a:ext uri="{FF2B5EF4-FFF2-40B4-BE49-F238E27FC236}">
                <a16:creationId xmlns:a16="http://schemas.microsoft.com/office/drawing/2014/main" id="{797D67BA-E248-A78D-0103-428B132027C4}"/>
              </a:ext>
            </a:extLst>
          </p:cNvPr>
          <p:cNvGrpSpPr>
            <a:grpSpLocks/>
          </p:cNvGrpSpPr>
          <p:nvPr/>
        </p:nvGrpSpPr>
        <p:grpSpPr bwMode="auto">
          <a:xfrm>
            <a:off x="1187450" y="2012950"/>
            <a:ext cx="6629400" cy="3444875"/>
            <a:chOff x="820" y="820"/>
            <a:chExt cx="3884" cy="2170"/>
          </a:xfrm>
        </p:grpSpPr>
        <p:sp>
          <p:nvSpPr>
            <p:cNvPr id="29701" name="Rectangle 3">
              <a:extLst>
                <a:ext uri="{FF2B5EF4-FFF2-40B4-BE49-F238E27FC236}">
                  <a16:creationId xmlns:a16="http://schemas.microsoft.com/office/drawing/2014/main" id="{3DE7AD44-28EF-8CD0-6721-46611B2FE9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" y="820"/>
              <a:ext cx="568" cy="1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100">
                  <a:latin typeface="굴림" panose="020B0600000101010101" pitchFamily="50" charset="-127"/>
                  <a:ea typeface="굴림" panose="020B0600000101010101" pitchFamily="50" charset="-127"/>
                </a:rPr>
                <a:t>SSN</a:t>
              </a:r>
            </a:p>
          </p:txBody>
        </p:sp>
        <p:sp>
          <p:nvSpPr>
            <p:cNvPr id="29702" name="Rectangle 4">
              <a:extLst>
                <a:ext uri="{FF2B5EF4-FFF2-40B4-BE49-F238E27FC236}">
                  <a16:creationId xmlns:a16="http://schemas.microsoft.com/office/drawing/2014/main" id="{EB15C6D5-54F9-89BA-E672-B670674CCB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6" y="820"/>
              <a:ext cx="520" cy="1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100">
                  <a:latin typeface="굴림" panose="020B0600000101010101" pitchFamily="50" charset="-127"/>
                  <a:ea typeface="굴림" panose="020B0600000101010101" pitchFamily="50" charset="-127"/>
                </a:rPr>
                <a:t>PNUMBER</a:t>
              </a:r>
            </a:p>
          </p:txBody>
        </p:sp>
        <p:sp>
          <p:nvSpPr>
            <p:cNvPr id="29703" name="Rectangle 5">
              <a:extLst>
                <a:ext uri="{FF2B5EF4-FFF2-40B4-BE49-F238E27FC236}">
                  <a16:creationId xmlns:a16="http://schemas.microsoft.com/office/drawing/2014/main" id="{EDE45EC9-7DB3-F56A-706F-F037302FFB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4" y="820"/>
              <a:ext cx="376" cy="1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100">
                  <a:latin typeface="굴림" panose="020B0600000101010101" pitchFamily="50" charset="-127"/>
                  <a:ea typeface="굴림" panose="020B0600000101010101" pitchFamily="50" charset="-127"/>
                </a:rPr>
                <a:t>HOURS</a:t>
              </a:r>
            </a:p>
          </p:txBody>
        </p:sp>
        <p:sp>
          <p:nvSpPr>
            <p:cNvPr id="29704" name="Rectangle 6">
              <a:extLst>
                <a:ext uri="{FF2B5EF4-FFF2-40B4-BE49-F238E27FC236}">
                  <a16:creationId xmlns:a16="http://schemas.microsoft.com/office/drawing/2014/main" id="{32CDE43F-41EB-4474-ED5F-342C0B3C1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8" y="820"/>
              <a:ext cx="760" cy="1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100">
                  <a:latin typeface="굴림" panose="020B0600000101010101" pitchFamily="50" charset="-127"/>
                  <a:ea typeface="굴림" panose="020B0600000101010101" pitchFamily="50" charset="-127"/>
                </a:rPr>
                <a:t>PNAME</a:t>
              </a:r>
            </a:p>
          </p:txBody>
        </p:sp>
        <p:sp>
          <p:nvSpPr>
            <p:cNvPr id="29705" name="Rectangle 7">
              <a:extLst>
                <a:ext uri="{FF2B5EF4-FFF2-40B4-BE49-F238E27FC236}">
                  <a16:creationId xmlns:a16="http://schemas.microsoft.com/office/drawing/2014/main" id="{045DF05D-2BD8-D751-87BC-6BC0ACF51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6" y="820"/>
              <a:ext cx="712" cy="1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100">
                  <a:latin typeface="굴림" panose="020B0600000101010101" pitchFamily="50" charset="-127"/>
                  <a:ea typeface="굴림" panose="020B0600000101010101" pitchFamily="50" charset="-127"/>
                </a:rPr>
                <a:t>PLOCATIONS</a:t>
              </a:r>
            </a:p>
          </p:txBody>
        </p:sp>
        <p:sp>
          <p:nvSpPr>
            <p:cNvPr id="29706" name="Rectangle 8">
              <a:extLst>
                <a:ext uri="{FF2B5EF4-FFF2-40B4-BE49-F238E27FC236}">
                  <a16:creationId xmlns:a16="http://schemas.microsoft.com/office/drawing/2014/main" id="{3FDA5CF9-7D3C-A316-94C0-FF6EDDEFB1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1056"/>
              <a:ext cx="528" cy="19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123456789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solidFill>
                    <a:srgbClr val="FF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*123456789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123456789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solidFill>
                    <a:srgbClr val="FF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*123456789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solidFill>
                    <a:srgbClr val="FF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*123456789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666884444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solidFill>
                    <a:srgbClr val="FF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*666884444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solidFill>
                    <a:srgbClr val="FF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*453453453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453453453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solidFill>
                    <a:srgbClr val="FF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*453453453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453453453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solidFill>
                    <a:srgbClr val="FF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*453453453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solidFill>
                    <a:srgbClr val="FF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*333445555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solidFill>
                    <a:srgbClr val="FF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*333445555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333445555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solidFill>
                    <a:srgbClr val="FF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*333445555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333445555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333445555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solidFill>
                    <a:srgbClr val="FF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*333445555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333445555</a:t>
              </a:r>
            </a:p>
          </p:txBody>
        </p:sp>
        <p:sp>
          <p:nvSpPr>
            <p:cNvPr id="29707" name="Rectangle 9">
              <a:extLst>
                <a:ext uri="{FF2B5EF4-FFF2-40B4-BE49-F238E27FC236}">
                  <a16:creationId xmlns:a16="http://schemas.microsoft.com/office/drawing/2014/main" id="{760DC8CA-3BBB-7442-1D89-1FE0DF49A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056"/>
              <a:ext cx="240" cy="19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algn="r"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</a:p>
            <a:p>
              <a:pPr algn="r"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</a:p>
            <a:p>
              <a:pPr algn="r"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</a:p>
            <a:p>
              <a:pPr algn="r"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</a:p>
            <a:p>
              <a:pPr algn="r"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</a:p>
            <a:p>
              <a:pPr algn="r"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3</a:t>
              </a:r>
            </a:p>
            <a:p>
              <a:pPr algn="r"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3</a:t>
              </a:r>
            </a:p>
            <a:p>
              <a:pPr algn="r"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</a:p>
            <a:p>
              <a:pPr algn="r"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</a:p>
            <a:p>
              <a:pPr algn="r"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</a:p>
            <a:p>
              <a:pPr algn="r"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</a:p>
            <a:p>
              <a:pPr algn="r"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</a:p>
            <a:p>
              <a:pPr algn="r"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</a:p>
            <a:p>
              <a:pPr algn="r"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</a:p>
            <a:p>
              <a:pPr algn="r"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</a:p>
            <a:p>
              <a:pPr algn="r"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3</a:t>
              </a:r>
            </a:p>
            <a:p>
              <a:pPr algn="r"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3</a:t>
              </a:r>
            </a:p>
            <a:p>
              <a:pPr algn="r"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10</a:t>
              </a:r>
            </a:p>
            <a:p>
              <a:pPr algn="r"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20</a:t>
              </a:r>
            </a:p>
            <a:p>
              <a:pPr algn="r"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20</a:t>
              </a:r>
            </a:p>
          </p:txBody>
        </p:sp>
        <p:sp>
          <p:nvSpPr>
            <p:cNvPr id="29708" name="Rectangle 10">
              <a:extLst>
                <a:ext uri="{FF2B5EF4-FFF2-40B4-BE49-F238E27FC236}">
                  <a16:creationId xmlns:a16="http://schemas.microsoft.com/office/drawing/2014/main" id="{DBD35EDD-F212-FB91-4EBF-E74F5E363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1056"/>
              <a:ext cx="336" cy="19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algn="r"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32.5</a:t>
              </a:r>
            </a:p>
            <a:p>
              <a:pPr algn="r"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32.5</a:t>
              </a:r>
            </a:p>
            <a:p>
              <a:pPr algn="r"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7.5</a:t>
              </a:r>
            </a:p>
            <a:p>
              <a:pPr algn="r"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7.5</a:t>
              </a:r>
            </a:p>
            <a:p>
              <a:pPr algn="r"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7.5</a:t>
              </a:r>
            </a:p>
            <a:p>
              <a:pPr algn="r"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40.0</a:t>
              </a:r>
            </a:p>
            <a:p>
              <a:pPr algn="r"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40.0</a:t>
              </a:r>
            </a:p>
            <a:p>
              <a:pPr algn="r"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20.0</a:t>
              </a:r>
            </a:p>
            <a:p>
              <a:pPr algn="r"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20.0</a:t>
              </a:r>
            </a:p>
            <a:p>
              <a:pPr algn="r"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20.0</a:t>
              </a:r>
            </a:p>
            <a:p>
              <a:pPr algn="r"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20.0</a:t>
              </a:r>
            </a:p>
            <a:p>
              <a:pPr algn="r"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20.0</a:t>
              </a:r>
            </a:p>
            <a:p>
              <a:pPr algn="r"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10.0</a:t>
              </a:r>
            </a:p>
            <a:p>
              <a:pPr algn="r"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10.0</a:t>
              </a:r>
            </a:p>
            <a:p>
              <a:pPr algn="r"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10.0</a:t>
              </a:r>
            </a:p>
            <a:p>
              <a:pPr algn="r"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10.0</a:t>
              </a:r>
            </a:p>
            <a:p>
              <a:pPr algn="r"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10.0</a:t>
              </a:r>
            </a:p>
            <a:p>
              <a:pPr algn="r"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10.0</a:t>
              </a:r>
            </a:p>
            <a:p>
              <a:pPr algn="r"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10.0</a:t>
              </a:r>
            </a:p>
            <a:p>
              <a:pPr algn="r"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10.0</a:t>
              </a:r>
            </a:p>
          </p:txBody>
        </p:sp>
        <p:sp>
          <p:nvSpPr>
            <p:cNvPr id="29709" name="Rectangle 11">
              <a:extLst>
                <a:ext uri="{FF2B5EF4-FFF2-40B4-BE49-F238E27FC236}">
                  <a16:creationId xmlns:a16="http://schemas.microsoft.com/office/drawing/2014/main" id="{F137EC52-E228-EAC1-A769-5B9D7900BF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1056"/>
              <a:ext cx="720" cy="19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ProductX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ProductX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ProductY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ProductY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ProductY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ProductZ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ProductZ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ProductX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ProductX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ProductY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ProductY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ProductY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ProductY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ProductY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ProductY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ProductZ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ProductZ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Computerization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Computerization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Reorganization</a:t>
              </a:r>
            </a:p>
          </p:txBody>
        </p:sp>
        <p:sp>
          <p:nvSpPr>
            <p:cNvPr id="29710" name="Rectangle 12">
              <a:extLst>
                <a:ext uri="{FF2B5EF4-FFF2-40B4-BE49-F238E27FC236}">
                  <a16:creationId xmlns:a16="http://schemas.microsoft.com/office/drawing/2014/main" id="{97B9EC91-F968-056A-DEE4-4E5779E5C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1056"/>
              <a:ext cx="528" cy="19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Bellaire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Bellaire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Sugarland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Sugarland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Sugarland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Houston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Houston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Bellaire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Bellaire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Sugarland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Sugarland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Sugarland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Sugarland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Sugarland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Sugarland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Houston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Houston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Stafford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Houston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Houston</a:t>
              </a:r>
            </a:p>
          </p:txBody>
        </p:sp>
        <p:sp>
          <p:nvSpPr>
            <p:cNvPr id="29711" name="Rectangle 13">
              <a:extLst>
                <a:ext uri="{FF2B5EF4-FFF2-40B4-BE49-F238E27FC236}">
                  <a16:creationId xmlns:a16="http://schemas.microsoft.com/office/drawing/2014/main" id="{B875456E-8BBB-408C-5415-1112298931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6" y="820"/>
              <a:ext cx="904" cy="1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100">
                  <a:latin typeface="굴림" panose="020B0600000101010101" pitchFamily="50" charset="-127"/>
                  <a:ea typeface="굴림" panose="020B0600000101010101" pitchFamily="50" charset="-127"/>
                </a:rPr>
                <a:t>ENAME</a:t>
              </a:r>
            </a:p>
          </p:txBody>
        </p:sp>
        <p:sp>
          <p:nvSpPr>
            <p:cNvPr id="29712" name="Rectangle 14">
              <a:extLst>
                <a:ext uri="{FF2B5EF4-FFF2-40B4-BE49-F238E27FC236}">
                  <a16:creationId xmlns:a16="http://schemas.microsoft.com/office/drawing/2014/main" id="{FD84061F-ED4B-06A5-1ECA-5F03603C24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" y="1056"/>
              <a:ext cx="864" cy="19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Smith, John B.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English, Joyce A.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Smith, John B.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English, Joyce A.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Wong, Franklin T.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Narayan, Ramesh K.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Wong, Franklin T.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Smith, John B.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English, Joyce A.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Smith, John B.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English, Joyce A.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Wong, Franklin T.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Smith, John B.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English, Joyce A.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Wong, Franklin T.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Narayan, Ramesh K.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Narayan, Ramesh K.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Narayan, Ramesh K.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Wong, Franklin T.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900">
                  <a:latin typeface="굴림" panose="020B0600000101010101" pitchFamily="50" charset="-127"/>
                  <a:ea typeface="굴림" panose="020B0600000101010101" pitchFamily="50" charset="-127"/>
                </a:rPr>
                <a:t>Narayan, Ramesh K.</a:t>
              </a:r>
            </a:p>
          </p:txBody>
        </p:sp>
      </p:grpSp>
      <p:sp>
        <p:nvSpPr>
          <p:cNvPr id="29699" name="제목 1">
            <a:extLst>
              <a:ext uri="{FF2B5EF4-FFF2-40B4-BE49-F238E27FC236}">
                <a16:creationId xmlns:a16="http://schemas.microsoft.com/office/drawing/2014/main" id="{090A1600-AA9C-660F-3652-11F76D06DF06}"/>
              </a:ext>
            </a:extLst>
          </p:cNvPr>
          <p:cNvSpPr txBox="1">
            <a:spLocks/>
          </p:cNvSpPr>
          <p:nvPr/>
        </p:nvSpPr>
        <p:spPr bwMode="auto">
          <a:xfrm>
            <a:off x="685800" y="609600"/>
            <a:ext cx="7848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3200" b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EMP_PROJ</a:t>
            </a:r>
            <a:r>
              <a:rPr lang="ko-KR" altLang="en-US" sz="3200" b="1">
                <a:solidFill>
                  <a:schemeClr val="tx2"/>
                </a:solidFill>
                <a:ea typeface="HY동녘B" pitchFamily="18" charset="-127"/>
              </a:rPr>
              <a:t>를 복구할 수 있을까</a:t>
            </a:r>
            <a:r>
              <a:rPr lang="en-US" altLang="ko-KR" sz="3200" b="1">
                <a:solidFill>
                  <a:schemeClr val="tx2"/>
                </a:solidFill>
                <a:ea typeface="HY동녘B" pitchFamily="18" charset="-127"/>
              </a:rPr>
              <a:t>?</a:t>
            </a:r>
            <a:endParaRPr lang="ko-KR" altLang="en-US" sz="3200" b="1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9700" name="TextBox 1">
            <a:extLst>
              <a:ext uri="{FF2B5EF4-FFF2-40B4-BE49-F238E27FC236}">
                <a16:creationId xmlns:a16="http://schemas.microsoft.com/office/drawing/2014/main" id="{5AE1AA3D-33EF-97ED-6373-EB2A059C53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1341438"/>
            <a:ext cx="6019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>
                <a:latin typeface="굴림" panose="020B0600000101010101" pitchFamily="50" charset="-127"/>
                <a:ea typeface="굴림" panose="020B0600000101010101" pitchFamily="50" charset="-127"/>
              </a:rPr>
              <a:t>EMP_PROJ1</a:t>
            </a:r>
            <a:r>
              <a:rPr lang="ko-KR" altLang="en-US" sz="2400">
                <a:latin typeface="굴림" panose="020B0600000101010101" pitchFamily="50" charset="-127"/>
                <a:ea typeface="굴림" panose="020B0600000101010101" pitchFamily="50" charset="-127"/>
              </a:rPr>
              <a:t>와 </a:t>
            </a:r>
            <a:r>
              <a:rPr lang="en-US" altLang="ko-KR" sz="2400">
                <a:latin typeface="굴림" panose="020B0600000101010101" pitchFamily="50" charset="-127"/>
                <a:ea typeface="굴림" panose="020B0600000101010101" pitchFamily="50" charset="-127"/>
              </a:rPr>
              <a:t>EMP_LOCS</a:t>
            </a:r>
            <a:r>
              <a:rPr lang="ko-KR" altLang="en-US" sz="2400">
                <a:latin typeface="굴림" panose="020B0600000101010101" pitchFamily="50" charset="-127"/>
                <a:ea typeface="굴림" panose="020B0600000101010101" pitchFamily="50" charset="-127"/>
              </a:rPr>
              <a:t>를 조인해보자</a:t>
            </a:r>
            <a:r>
              <a:rPr lang="en-US" altLang="ko-KR" sz="240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제목 1">
            <a:extLst>
              <a:ext uri="{FF2B5EF4-FFF2-40B4-BE49-F238E27FC236}">
                <a16:creationId xmlns:a16="http://schemas.microsoft.com/office/drawing/2014/main" id="{26F08F91-6877-2A8B-BEEC-F8095F0E86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HY동녘B" pitchFamily="18" charset="-127"/>
              </a:rPr>
              <a:t>좋은 관계형 데이타 설계란</a:t>
            </a:r>
            <a:r>
              <a:rPr lang="en-US" altLang="ko-KR">
                <a:latin typeface="HY동녘B" pitchFamily="18" charset="-127"/>
              </a:rPr>
              <a:t>?</a:t>
            </a:r>
            <a:endParaRPr lang="ko-KR" altLang="en-US">
              <a:latin typeface="HY동녘B" pitchFamily="18" charset="-127"/>
            </a:endParaRPr>
          </a:p>
        </p:txBody>
      </p:sp>
      <p:sp>
        <p:nvSpPr>
          <p:cNvPr id="31747" name="Freeform 4">
            <a:extLst>
              <a:ext uri="{FF2B5EF4-FFF2-40B4-BE49-F238E27FC236}">
                <a16:creationId xmlns:a16="http://schemas.microsoft.com/office/drawing/2014/main" id="{C6E27930-B057-F6B0-D1C7-DA318610E04A}"/>
              </a:ext>
            </a:extLst>
          </p:cNvPr>
          <p:cNvSpPr>
            <a:spLocks/>
          </p:cNvSpPr>
          <p:nvPr/>
        </p:nvSpPr>
        <p:spPr bwMode="gray">
          <a:xfrm>
            <a:off x="900113" y="2508250"/>
            <a:ext cx="201930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1748" name="Freeform 5">
            <a:extLst>
              <a:ext uri="{FF2B5EF4-FFF2-40B4-BE49-F238E27FC236}">
                <a16:creationId xmlns:a16="http://schemas.microsoft.com/office/drawing/2014/main" id="{2F6B0569-7069-1B19-C24C-0E8006546BA8}"/>
              </a:ext>
            </a:extLst>
          </p:cNvPr>
          <p:cNvSpPr>
            <a:spLocks/>
          </p:cNvSpPr>
          <p:nvPr/>
        </p:nvSpPr>
        <p:spPr bwMode="gray">
          <a:xfrm rot="10800000">
            <a:off x="5967413" y="1557338"/>
            <a:ext cx="192405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1749" name="Rectangle 6">
            <a:extLst>
              <a:ext uri="{FF2B5EF4-FFF2-40B4-BE49-F238E27FC236}">
                <a16:creationId xmlns:a16="http://schemas.microsoft.com/office/drawing/2014/main" id="{39E1C04B-850E-961C-D4B2-C3390AE14137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9500" y="1746250"/>
            <a:ext cx="6629400" cy="1524000"/>
          </a:xfrm>
          <a:prstGeom prst="rect">
            <a:avLst/>
          </a:prstGeom>
          <a:solidFill>
            <a:srgbClr val="006699"/>
          </a:solidFill>
          <a:ln w="9525">
            <a:solidFill>
              <a:srgbClr val="FFFFFF"/>
            </a:solidFill>
            <a:miter lim="800000"/>
            <a:headEnd/>
            <a:tailEnd/>
          </a:ln>
          <a:effectLst>
            <a:outerShdw sy="50000" kx="-2453608" rotWithShape="0">
              <a:schemeClr val="bg2">
                <a:alpha val="50000"/>
              </a:schemeClr>
            </a:outerShdw>
          </a:effec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    잘못 그룹화된 릴레이션 발견</a:t>
            </a:r>
            <a:endParaRPr lang="en-US" altLang="ko-KR" sz="2000">
              <a:solidFill>
                <a:srgbClr val="FFFF00"/>
              </a:solidFill>
              <a:latin typeface="HY동녘B" pitchFamily="18" charset="-127"/>
              <a:ea typeface="HY동녘B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           </a:t>
            </a:r>
            <a:r>
              <a:rPr lang="ko-KR" altLang="en-US" sz="200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무손실 분해 </a:t>
            </a:r>
            <a:endParaRPr lang="en-US" altLang="ko-KR" sz="2000">
              <a:solidFill>
                <a:srgbClr val="FFFF00"/>
              </a:solidFill>
              <a:latin typeface="HY동녘B" pitchFamily="18" charset="-127"/>
              <a:ea typeface="HY동녘B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                    </a:t>
            </a:r>
            <a:r>
              <a:rPr lang="ko-KR" altLang="en-US" sz="200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잘 그룹화된 릴레이션으로 변환</a:t>
            </a:r>
            <a:endParaRPr lang="en-US" altLang="ko-KR" sz="2000">
              <a:solidFill>
                <a:srgbClr val="FFFF00"/>
              </a:solidFill>
              <a:latin typeface="HY동녘B" pitchFamily="18" charset="-127"/>
              <a:ea typeface="HY동녘B" pitchFamily="18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9EE84B97-4892-B337-5A63-2BAE6768C966}"/>
              </a:ext>
            </a:extLst>
          </p:cNvPr>
          <p:cNvCxnSpPr/>
          <p:nvPr/>
        </p:nvCxnSpPr>
        <p:spPr>
          <a:xfrm>
            <a:off x="1484313" y="2519363"/>
            <a:ext cx="503237" cy="0"/>
          </a:xfrm>
          <a:prstGeom prst="straightConnector1">
            <a:avLst/>
          </a:prstGeom>
          <a:ln w="666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44F7F8B-1B49-CEDE-D964-FE4561425361}"/>
              </a:ext>
            </a:extLst>
          </p:cNvPr>
          <p:cNvCxnSpPr/>
          <p:nvPr/>
        </p:nvCxnSpPr>
        <p:spPr>
          <a:xfrm>
            <a:off x="2271713" y="2817813"/>
            <a:ext cx="503237" cy="0"/>
          </a:xfrm>
          <a:prstGeom prst="straightConnector1">
            <a:avLst/>
          </a:prstGeom>
          <a:ln w="666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꺾인 연결선 5">
            <a:extLst>
              <a:ext uri="{FF2B5EF4-FFF2-40B4-BE49-F238E27FC236}">
                <a16:creationId xmlns:a16="http://schemas.microsoft.com/office/drawing/2014/main" id="{85D9F50A-142D-F62E-6B5F-EBB4FF8B1154}"/>
              </a:ext>
            </a:extLst>
          </p:cNvPr>
          <p:cNvCxnSpPr/>
          <p:nvPr/>
        </p:nvCxnSpPr>
        <p:spPr>
          <a:xfrm rot="10800000">
            <a:off x="4868863" y="2181225"/>
            <a:ext cx="1655762" cy="652463"/>
          </a:xfrm>
          <a:prstGeom prst="bentConnector3">
            <a:avLst>
              <a:gd name="adj1" fmla="val -24347"/>
            </a:avLst>
          </a:prstGeom>
          <a:ln w="666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753" name="그룹 11">
            <a:extLst>
              <a:ext uri="{FF2B5EF4-FFF2-40B4-BE49-F238E27FC236}">
                <a16:creationId xmlns:a16="http://schemas.microsoft.com/office/drawing/2014/main" id="{88697E14-265E-01C3-E56A-53102468AA23}"/>
              </a:ext>
            </a:extLst>
          </p:cNvPr>
          <p:cNvGrpSpPr>
            <a:grpSpLocks/>
          </p:cNvGrpSpPr>
          <p:nvPr/>
        </p:nvGrpSpPr>
        <p:grpSpPr bwMode="auto">
          <a:xfrm>
            <a:off x="900113" y="4149725"/>
            <a:ext cx="6991350" cy="2012950"/>
            <a:chOff x="936228" y="3544887"/>
            <a:chExt cx="6991350" cy="2617788"/>
          </a:xfrm>
        </p:grpSpPr>
        <p:sp>
          <p:nvSpPr>
            <p:cNvPr id="31755" name="Freeform 7">
              <a:extLst>
                <a:ext uri="{FF2B5EF4-FFF2-40B4-BE49-F238E27FC236}">
                  <a16:creationId xmlns:a16="http://schemas.microsoft.com/office/drawing/2014/main" id="{C2D127DA-4617-D4C3-20FD-6C1794227E48}"/>
                </a:ext>
              </a:extLst>
            </p:cNvPr>
            <p:cNvSpPr>
              <a:spLocks/>
            </p:cNvSpPr>
            <p:nvPr/>
          </p:nvSpPr>
          <p:spPr bwMode="gray">
            <a:xfrm>
              <a:off x="936228" y="5200650"/>
              <a:ext cx="2019300" cy="962025"/>
            </a:xfrm>
            <a:custGeom>
              <a:avLst/>
              <a:gdLst>
                <a:gd name="T0" fmla="*/ 2147483646 w 2320"/>
                <a:gd name="T1" fmla="*/ 2147483646 h 792"/>
                <a:gd name="T2" fmla="*/ 2147483646 w 2320"/>
                <a:gd name="T3" fmla="*/ 0 h 792"/>
                <a:gd name="T4" fmla="*/ 0 w 2320"/>
                <a:gd name="T5" fmla="*/ 0 h 792"/>
                <a:gd name="T6" fmla="*/ 0 w 2320"/>
                <a:gd name="T7" fmla="*/ 2147483646 h 792"/>
                <a:gd name="T8" fmla="*/ 2147483646 w 2320"/>
                <a:gd name="T9" fmla="*/ 2147483646 h 792"/>
                <a:gd name="T10" fmla="*/ 2147483646 w 2320"/>
                <a:gd name="T11" fmla="*/ 2147483646 h 792"/>
                <a:gd name="T12" fmla="*/ 2147483646 w 2320"/>
                <a:gd name="T13" fmla="*/ 2147483646 h 79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320"/>
                <a:gd name="T22" fmla="*/ 0 h 792"/>
                <a:gd name="T23" fmla="*/ 2320 w 2320"/>
                <a:gd name="T24" fmla="*/ 792 h 79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320" h="792">
                  <a:moveTo>
                    <a:pt x="88" y="696"/>
                  </a:moveTo>
                  <a:lnTo>
                    <a:pt x="88" y="0"/>
                  </a:lnTo>
                  <a:lnTo>
                    <a:pt x="0" y="0"/>
                  </a:lnTo>
                  <a:lnTo>
                    <a:pt x="0" y="792"/>
                  </a:lnTo>
                  <a:lnTo>
                    <a:pt x="2320" y="792"/>
                  </a:lnTo>
                  <a:lnTo>
                    <a:pt x="2320" y="696"/>
                  </a:lnTo>
                  <a:lnTo>
                    <a:pt x="88" y="696"/>
                  </a:lnTo>
                  <a:close/>
                </a:path>
              </a:pathLst>
            </a:custGeom>
            <a:solidFill>
              <a:srgbClr val="DFE2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756" name="Freeform 8">
              <a:extLst>
                <a:ext uri="{FF2B5EF4-FFF2-40B4-BE49-F238E27FC236}">
                  <a16:creationId xmlns:a16="http://schemas.microsoft.com/office/drawing/2014/main" id="{0DFB0BA9-48DC-779B-70A0-E00F148F0398}"/>
                </a:ext>
              </a:extLst>
            </p:cNvPr>
            <p:cNvSpPr>
              <a:spLocks/>
            </p:cNvSpPr>
            <p:nvPr/>
          </p:nvSpPr>
          <p:spPr bwMode="gray">
            <a:xfrm rot="10800000">
              <a:off x="6003528" y="3544887"/>
              <a:ext cx="1924050" cy="962025"/>
            </a:xfrm>
            <a:custGeom>
              <a:avLst/>
              <a:gdLst>
                <a:gd name="T0" fmla="*/ 2147483646 w 2320"/>
                <a:gd name="T1" fmla="*/ 2147483646 h 792"/>
                <a:gd name="T2" fmla="*/ 2147483646 w 2320"/>
                <a:gd name="T3" fmla="*/ 0 h 792"/>
                <a:gd name="T4" fmla="*/ 0 w 2320"/>
                <a:gd name="T5" fmla="*/ 0 h 792"/>
                <a:gd name="T6" fmla="*/ 0 w 2320"/>
                <a:gd name="T7" fmla="*/ 2147483646 h 792"/>
                <a:gd name="T8" fmla="*/ 2147483646 w 2320"/>
                <a:gd name="T9" fmla="*/ 2147483646 h 792"/>
                <a:gd name="T10" fmla="*/ 2147483646 w 2320"/>
                <a:gd name="T11" fmla="*/ 2147483646 h 792"/>
                <a:gd name="T12" fmla="*/ 2147483646 w 2320"/>
                <a:gd name="T13" fmla="*/ 2147483646 h 79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320"/>
                <a:gd name="T22" fmla="*/ 0 h 792"/>
                <a:gd name="T23" fmla="*/ 2320 w 2320"/>
                <a:gd name="T24" fmla="*/ 792 h 79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320" h="792">
                  <a:moveTo>
                    <a:pt x="88" y="696"/>
                  </a:moveTo>
                  <a:lnTo>
                    <a:pt x="88" y="0"/>
                  </a:lnTo>
                  <a:lnTo>
                    <a:pt x="0" y="0"/>
                  </a:lnTo>
                  <a:lnTo>
                    <a:pt x="0" y="792"/>
                  </a:lnTo>
                  <a:lnTo>
                    <a:pt x="2320" y="792"/>
                  </a:lnTo>
                  <a:lnTo>
                    <a:pt x="2320" y="696"/>
                  </a:lnTo>
                  <a:lnTo>
                    <a:pt x="88" y="696"/>
                  </a:lnTo>
                  <a:close/>
                </a:path>
              </a:pathLst>
            </a:custGeom>
            <a:solidFill>
              <a:srgbClr val="DFE2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757" name="Rectangle 9">
              <a:extLst>
                <a:ext uri="{FF2B5EF4-FFF2-40B4-BE49-F238E27FC236}">
                  <a16:creationId xmlns:a16="http://schemas.microsoft.com/office/drawing/2014/main" id="{4158EEAF-541C-AF91-5A6F-3C611937900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15616" y="3733800"/>
              <a:ext cx="6629400" cy="2214562"/>
            </a:xfrm>
            <a:prstGeom prst="rect">
              <a:avLst/>
            </a:prstGeom>
            <a:solidFill>
              <a:srgbClr val="009999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>
              <a:outerShdw sy="50000" kx="-2453608" rotWithShape="0">
                <a:schemeClr val="bg2">
                  <a:alpha val="50000"/>
                </a:schemeClr>
              </a:outerShdw>
            </a:effectLst>
          </p:spPr>
          <p:txBody>
            <a:bodyPr anchor="ctr"/>
            <a:lstStyle>
              <a:lvl1pPr marL="265113" indent="-187325"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Char char="•"/>
              </a:pPr>
              <a:r>
                <a:rPr lang="ko-KR" altLang="en-US" sz="1600">
                  <a:solidFill>
                    <a:srgbClr val="FFFF00"/>
                  </a:solidFill>
                  <a:latin typeface="HY동녘M" pitchFamily="18" charset="-127"/>
                </a:rPr>
                <a:t>이해하기 쉽다</a:t>
              </a:r>
              <a:r>
                <a:rPr lang="en-US" altLang="ko-KR" sz="1600">
                  <a:solidFill>
                    <a:srgbClr val="FFFF00"/>
                  </a:solidFill>
                  <a:latin typeface="HY동녘M" pitchFamily="18" charset="-127"/>
                </a:rPr>
                <a:t>. 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Char char="•"/>
              </a:pPr>
              <a:r>
                <a:rPr lang="ko-KR" altLang="en-US" sz="1600">
                  <a:solidFill>
                    <a:srgbClr val="FFFF00"/>
                  </a:solidFill>
                  <a:latin typeface="HY동녘M" pitchFamily="18" charset="-127"/>
                </a:rPr>
                <a:t>중복이 없어서 갱신이상이 최소화 된다</a:t>
              </a:r>
              <a:r>
                <a:rPr lang="en-US" altLang="ko-KR" sz="1600">
                  <a:solidFill>
                    <a:srgbClr val="FFFF00"/>
                  </a:solidFill>
                  <a:latin typeface="HY동녘M" pitchFamily="18" charset="-127"/>
                </a:rPr>
                <a:t>.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Char char="•"/>
              </a:pPr>
              <a:r>
                <a:rPr lang="ko-KR" altLang="en-US" sz="1600">
                  <a:solidFill>
                    <a:srgbClr val="FFFF00"/>
                  </a:solidFill>
                  <a:latin typeface="HY동녘M" pitchFamily="18" charset="-127"/>
                </a:rPr>
                <a:t>널값이 별로 없다</a:t>
              </a:r>
              <a:r>
                <a:rPr lang="en-US" altLang="ko-KR" sz="1600">
                  <a:solidFill>
                    <a:srgbClr val="FFFF00"/>
                  </a:solidFill>
                  <a:latin typeface="HY동녘M" pitchFamily="18" charset="-127"/>
                </a:rPr>
                <a:t>.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Char char="•"/>
              </a:pPr>
              <a:r>
                <a:rPr lang="ko-KR" altLang="en-US" sz="1600">
                  <a:solidFill>
                    <a:srgbClr val="FFFF00"/>
                  </a:solidFill>
                  <a:latin typeface="HY동녘M" pitchFamily="18" charset="-127"/>
                </a:rPr>
                <a:t>가짜 튜플이 생기지 않는다</a:t>
              </a:r>
              <a:r>
                <a:rPr lang="en-US" altLang="ko-KR" sz="1600">
                  <a:solidFill>
                    <a:srgbClr val="FFFF00"/>
                  </a:solidFill>
                  <a:latin typeface="HY동녘M" pitchFamily="18" charset="-127"/>
                </a:rPr>
                <a:t>.</a:t>
              </a:r>
              <a:endParaRPr lang="ko-KR" altLang="en-US" sz="1600">
                <a:solidFill>
                  <a:srgbClr val="FFFF00"/>
                </a:solidFill>
                <a:latin typeface="HY동녘M" pitchFamily="18" charset="-127"/>
              </a:endParaRPr>
            </a:p>
          </p:txBody>
        </p:sp>
      </p:grp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D0350A4-0202-7FDF-568A-91A6C8333637}"/>
              </a:ext>
            </a:extLst>
          </p:cNvPr>
          <p:cNvSpPr/>
          <p:nvPr/>
        </p:nvSpPr>
        <p:spPr>
          <a:xfrm>
            <a:off x="1116013" y="3860800"/>
            <a:ext cx="4319587" cy="36036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dirty="0"/>
              <a:t>잘 그룹화된 </a:t>
            </a:r>
            <a:r>
              <a:rPr lang="ko-KR" altLang="en-US" dirty="0" err="1"/>
              <a:t>릴레이션은</a:t>
            </a:r>
            <a:endParaRPr lang="ko-KR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8" name="Rectangle 3">
            <a:extLst>
              <a:ext uri="{FF2B5EF4-FFF2-40B4-BE49-F238E27FC236}">
                <a16:creationId xmlns:a16="http://schemas.microsoft.com/office/drawing/2014/main" id="{A821E091-D92C-7C33-0E1E-6F821BD28C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31925"/>
            <a:ext cx="8393113" cy="4902200"/>
          </a:xfrm>
        </p:spPr>
        <p:txBody>
          <a:bodyPr/>
          <a:lstStyle/>
          <a:p>
            <a:pPr marL="0" indent="0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ko-KR" altLang="en-US" sz="2000" b="1" dirty="0" err="1"/>
              <a:t>애트리뷰트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A</a:t>
            </a:r>
            <a:r>
              <a:rPr lang="ko-KR" altLang="en-US" sz="2000" b="1" dirty="0"/>
              <a:t>가 </a:t>
            </a:r>
            <a:r>
              <a:rPr lang="ko-KR" altLang="en-US" sz="2000" b="1" dirty="0" err="1"/>
              <a:t>애트리뷰트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B</a:t>
            </a:r>
            <a:r>
              <a:rPr lang="ko-KR" altLang="en-US" sz="2000" b="1" dirty="0"/>
              <a:t>의 </a:t>
            </a:r>
            <a:r>
              <a:rPr lang="ko-KR" altLang="en-US" sz="2000" b="1" dirty="0">
                <a:solidFill>
                  <a:srgbClr val="FFC000"/>
                </a:solidFill>
              </a:rPr>
              <a:t>결정자</a:t>
            </a:r>
            <a:r>
              <a:rPr lang="ko-KR" altLang="en-US" sz="2000" b="1" dirty="0"/>
              <a:t>이면 </a:t>
            </a:r>
            <a:endParaRPr lang="en-US" altLang="ko-KR" sz="2000" b="1" dirty="0"/>
          </a:p>
          <a:p>
            <a:pPr marL="0" indent="0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ko-KR" sz="2000" b="1" dirty="0"/>
              <a:t>                            B</a:t>
            </a:r>
            <a:r>
              <a:rPr lang="ko-KR" altLang="en-US" sz="2000" b="1" dirty="0"/>
              <a:t>가 </a:t>
            </a:r>
            <a:r>
              <a:rPr lang="en-US" altLang="ko-KR" sz="2000" b="1" dirty="0"/>
              <a:t>A</a:t>
            </a:r>
            <a:r>
              <a:rPr lang="ko-KR" altLang="en-US" sz="2000" b="1" dirty="0"/>
              <a:t>에 </a:t>
            </a:r>
            <a:r>
              <a:rPr lang="ko-KR" altLang="en-US" sz="2000" b="1" dirty="0">
                <a:solidFill>
                  <a:srgbClr val="FFC000"/>
                </a:solidFill>
              </a:rPr>
              <a:t>함수적으로 종속</a:t>
            </a:r>
            <a:r>
              <a:rPr lang="ko-KR" altLang="en-US" sz="2000" b="1" dirty="0"/>
              <a:t>한다</a:t>
            </a:r>
          </a:p>
          <a:p>
            <a:pPr marL="457200" lvl="1" indent="0" algn="just" eaLnBrk="1" hangingPunct="1">
              <a:lnSpc>
                <a:spcPct val="14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2000" b="1" dirty="0"/>
              <a:t>즉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주어진 </a:t>
            </a:r>
            <a:r>
              <a:rPr lang="ko-KR" altLang="en-US" sz="2000" b="1" dirty="0" err="1"/>
              <a:t>릴레이션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R</a:t>
            </a:r>
            <a:r>
              <a:rPr lang="ko-KR" altLang="en-US" sz="2000" b="1" dirty="0"/>
              <a:t>에서 </a:t>
            </a:r>
            <a:r>
              <a:rPr lang="ko-KR" altLang="en-US" sz="2000" b="1" dirty="0" err="1"/>
              <a:t>애트리뷰트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B</a:t>
            </a:r>
            <a:r>
              <a:rPr lang="ko-KR" altLang="en-US" sz="2000" b="1" dirty="0"/>
              <a:t>가 </a:t>
            </a:r>
            <a:r>
              <a:rPr lang="ko-KR" altLang="en-US" sz="2000" b="1" dirty="0" err="1"/>
              <a:t>애트리뷰트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A</a:t>
            </a:r>
            <a:r>
              <a:rPr lang="ko-KR" altLang="en-US" sz="2000" b="1" dirty="0"/>
              <a:t>에 함수적으로 종속하는 필요 충분 조건은 각 </a:t>
            </a:r>
            <a:r>
              <a:rPr lang="en-US" altLang="ko-KR" sz="2000" b="1" dirty="0"/>
              <a:t>A </a:t>
            </a:r>
            <a:r>
              <a:rPr lang="ko-KR" altLang="en-US" sz="2000" b="1" dirty="0"/>
              <a:t>값에 대해 반드시 한 개의 </a:t>
            </a:r>
            <a:r>
              <a:rPr lang="en-US" altLang="ko-KR" sz="2000" b="1" dirty="0"/>
              <a:t>B </a:t>
            </a:r>
            <a:r>
              <a:rPr lang="ko-KR" altLang="en-US" sz="2000" b="1" dirty="0"/>
              <a:t>값이 대응된다는 것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  <a:defRPr/>
            </a:pPr>
            <a:endParaRPr lang="ko-KR" altLang="en-US" sz="2000" b="1" dirty="0"/>
          </a:p>
          <a:p>
            <a:pPr marL="457200" lvl="1" indent="0" algn="just" eaLnBrk="1" hangingPunct="1">
              <a:lnSpc>
                <a:spcPct val="14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2000" b="1" dirty="0"/>
              <a:t>예 </a:t>
            </a:r>
            <a:r>
              <a:rPr lang="en-US" altLang="ko-KR" sz="2000" b="1" dirty="0"/>
              <a:t>1: </a:t>
            </a:r>
            <a:r>
              <a:rPr lang="ko-KR" altLang="en-US" sz="2000" b="1" dirty="0"/>
              <a:t>사원번호가 사원이름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주소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전화번호의 결정자이므로 사원이름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주소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전화번호는 사원번호에 함수적으로 종속</a:t>
            </a:r>
            <a:endParaRPr lang="en-US" altLang="ko-KR" sz="2000" b="1" dirty="0"/>
          </a:p>
          <a:p>
            <a:pPr marL="457200" lvl="1" indent="0" algn="just" eaLnBrk="1" hangingPunct="1">
              <a:lnSpc>
                <a:spcPct val="140000"/>
              </a:lnSpc>
              <a:spcBef>
                <a:spcPct val="0"/>
              </a:spcBef>
              <a:buFontTx/>
              <a:buNone/>
              <a:defRPr/>
            </a:pPr>
            <a:endParaRPr lang="ko-KR" altLang="en-US" sz="2000" b="1" dirty="0"/>
          </a:p>
          <a:p>
            <a:pPr marL="457200" lvl="1" indent="0" algn="just" eaLnBrk="1" hangingPunct="1">
              <a:lnSpc>
                <a:spcPct val="14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2000" b="1" dirty="0"/>
              <a:t>예 </a:t>
            </a:r>
            <a:r>
              <a:rPr lang="en-US" altLang="ko-KR" sz="2000" b="1" dirty="0"/>
              <a:t>2: </a:t>
            </a:r>
            <a:r>
              <a:rPr lang="ko-KR" altLang="en-US" sz="2000" b="1" dirty="0"/>
              <a:t>직책은 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사원번호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부서번호</a:t>
            </a:r>
            <a:r>
              <a:rPr lang="en-US" altLang="ko-KR" sz="2000" b="1" dirty="0"/>
              <a:t>)</a:t>
            </a:r>
            <a:r>
              <a:rPr lang="ko-KR" altLang="en-US" sz="2000" b="1" dirty="0"/>
              <a:t>에 함수적으로 종속하지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사원번호에 함수적으로 종속하지는 않음</a:t>
            </a:r>
          </a:p>
        </p:txBody>
      </p:sp>
      <p:sp>
        <p:nvSpPr>
          <p:cNvPr id="33795" name="제목 1">
            <a:extLst>
              <a:ext uri="{FF2B5EF4-FFF2-40B4-BE49-F238E27FC236}">
                <a16:creationId xmlns:a16="http://schemas.microsoft.com/office/drawing/2014/main" id="{27D42ED2-461B-D058-BDFF-51E5DB5404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>
                <a:latin typeface="HY동녘B" pitchFamily="18" charset="-127"/>
              </a:rPr>
              <a:t>함수적 종속성 </a:t>
            </a:r>
            <a:r>
              <a:rPr lang="en-US" altLang="ko-KR" sz="2800">
                <a:latin typeface="HY동녘B" pitchFamily="18" charset="-127"/>
              </a:rPr>
              <a:t>: </a:t>
            </a:r>
            <a:r>
              <a:rPr lang="ko-KR" altLang="en-US" sz="2800">
                <a:latin typeface="HY동녘B" pitchFamily="18" charset="-127"/>
              </a:rPr>
              <a:t>좋은 릴레이션 설계의 기준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F2C4B9F4-31D5-9C52-21AA-54247387B325}"/>
              </a:ext>
            </a:extLst>
          </p:cNvPr>
          <p:cNvGrpSpPr>
            <a:grpSpLocks/>
          </p:cNvGrpSpPr>
          <p:nvPr/>
        </p:nvGrpSpPr>
        <p:grpSpPr bwMode="auto">
          <a:xfrm>
            <a:off x="857250" y="1785938"/>
            <a:ext cx="6011863" cy="798512"/>
            <a:chOff x="744" y="1484"/>
            <a:chExt cx="3787" cy="503"/>
          </a:xfrm>
        </p:grpSpPr>
        <p:sp>
          <p:nvSpPr>
            <p:cNvPr id="7181" name="Text Box 4">
              <a:extLst>
                <a:ext uri="{FF2B5EF4-FFF2-40B4-BE49-F238E27FC236}">
                  <a16:creationId xmlns:a16="http://schemas.microsoft.com/office/drawing/2014/main" id="{E9E54772-3E46-25DA-8A2D-CED44CEB76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8" y="1515"/>
              <a:ext cx="319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rPr>
                <a:t>좋은 관계형 데이타 모델이란</a:t>
              </a:r>
              <a:r>
                <a:rPr lang="en-US" altLang="ko-KR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rPr>
                <a:t>?</a:t>
              </a:r>
              <a:endParaRPr lang="ko-KR" altLang="en-US">
                <a:solidFill>
                  <a:srgbClr val="000000"/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  <p:pic>
          <p:nvPicPr>
            <p:cNvPr id="7182" name="Picture 5" descr="Aqua">
              <a:extLst>
                <a:ext uri="{FF2B5EF4-FFF2-40B4-BE49-F238E27FC236}">
                  <a16:creationId xmlns:a16="http://schemas.microsoft.com/office/drawing/2014/main" id="{5DEC990A-4DC6-40EB-3480-28F7B1BF8D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" y="1484"/>
              <a:ext cx="503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 Box 6">
              <a:extLst>
                <a:ext uri="{FF2B5EF4-FFF2-40B4-BE49-F238E27FC236}">
                  <a16:creationId xmlns:a16="http://schemas.microsoft.com/office/drawing/2014/main" id="{845E1D82-73EA-855D-35DE-8641736B83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4" y="1525"/>
              <a:ext cx="217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lang="en-US" altLang="ko-KR" sz="28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HY견명조" pitchFamily="18" charset="-127"/>
                  <a:ea typeface="HY견명조" pitchFamily="18" charset="-127"/>
                </a:rPr>
                <a:t>I</a:t>
              </a:r>
            </a:p>
          </p:txBody>
        </p:sp>
      </p:grpSp>
      <p:grpSp>
        <p:nvGrpSpPr>
          <p:cNvPr id="3" name="Group 12">
            <a:extLst>
              <a:ext uri="{FF2B5EF4-FFF2-40B4-BE49-F238E27FC236}">
                <a16:creationId xmlns:a16="http://schemas.microsoft.com/office/drawing/2014/main" id="{B6E205B6-7CC3-4E4B-1AFC-5461CF5FC93E}"/>
              </a:ext>
            </a:extLst>
          </p:cNvPr>
          <p:cNvGrpSpPr>
            <a:grpSpLocks/>
          </p:cNvGrpSpPr>
          <p:nvPr/>
        </p:nvGrpSpPr>
        <p:grpSpPr bwMode="auto">
          <a:xfrm>
            <a:off x="1785938" y="2857500"/>
            <a:ext cx="3328987" cy="798513"/>
            <a:chOff x="1606" y="2383"/>
            <a:chExt cx="2097" cy="503"/>
          </a:xfrm>
        </p:grpSpPr>
        <p:sp>
          <p:nvSpPr>
            <p:cNvPr id="7178" name="Text Box 13">
              <a:extLst>
                <a:ext uri="{FF2B5EF4-FFF2-40B4-BE49-F238E27FC236}">
                  <a16:creationId xmlns:a16="http://schemas.microsoft.com/office/drawing/2014/main" id="{7CA16767-A1F5-5578-EBC2-8A4C4F0F94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4" y="2423"/>
              <a:ext cx="154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rPr>
                <a:t>함수적 종속성</a:t>
              </a:r>
            </a:p>
          </p:txBody>
        </p:sp>
        <p:pic>
          <p:nvPicPr>
            <p:cNvPr id="7179" name="Picture 14" descr="Aqua">
              <a:extLst>
                <a:ext uri="{FF2B5EF4-FFF2-40B4-BE49-F238E27FC236}">
                  <a16:creationId xmlns:a16="http://schemas.microsoft.com/office/drawing/2014/main" id="{4545C581-BE0C-DE96-D72C-F0DB3232A2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6" y="2383"/>
              <a:ext cx="503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 Box 15">
              <a:extLst>
                <a:ext uri="{FF2B5EF4-FFF2-40B4-BE49-F238E27FC236}">
                  <a16:creationId xmlns:a16="http://schemas.microsoft.com/office/drawing/2014/main" id="{8027E983-E347-7971-88EF-3865F4E5BC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0" y="2432"/>
              <a:ext cx="367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latinLnBrk="1" hangingPunct="1">
                <a:defRPr/>
              </a:pPr>
              <a:r>
                <a:rPr lang="en-US" altLang="ko-KR" sz="28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HY견명조" pitchFamily="18" charset="-127"/>
                  <a:ea typeface="HY견명조" pitchFamily="18" charset="-127"/>
                </a:rPr>
                <a:t>II</a:t>
              </a:r>
            </a:p>
          </p:txBody>
        </p:sp>
      </p:grpSp>
      <p:sp>
        <p:nvSpPr>
          <p:cNvPr id="18" name="Text Box 16">
            <a:extLst>
              <a:ext uri="{FF2B5EF4-FFF2-40B4-BE49-F238E27FC236}">
                <a16:creationId xmlns:a16="http://schemas.microsoft.com/office/drawing/2014/main" id="{EA9AE385-D7CA-E134-9379-3B1A1E1D26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260350"/>
            <a:ext cx="402907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6600" b="1">
                <a:latin typeface="Tahoma" panose="020B0604030504040204" pitchFamily="34" charset="0"/>
                <a:ea typeface="굴림" panose="020B0600000101010101" pitchFamily="50" charset="-127"/>
              </a:rPr>
              <a:t>Contents</a:t>
            </a:r>
          </a:p>
        </p:txBody>
      </p:sp>
      <p:sp>
        <p:nvSpPr>
          <p:cNvPr id="7173" name="WordArt 25">
            <a:extLst>
              <a:ext uri="{FF2B5EF4-FFF2-40B4-BE49-F238E27FC236}">
                <a16:creationId xmlns:a16="http://schemas.microsoft.com/office/drawing/2014/main" id="{19E980F8-A842-F02A-5F4E-4D0B1CDDBF6D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152525" y="514350"/>
            <a:ext cx="3714750" cy="6429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ko-KR" sz="2000" b="1" kern="10">
                <a:ln w="19050">
                  <a:solidFill>
                    <a:srgbClr val="EAEAEA">
                      <a:alpha val="50195"/>
                    </a:srgbClr>
                  </a:solidFill>
                  <a:round/>
                  <a:headEnd/>
                  <a:tailEnd/>
                </a:ln>
                <a:noFill/>
                <a:effectLst>
                  <a:outerShdw dist="35921" dir="2700000" algn="ctr" rotWithShape="0">
                    <a:schemeClr val="bg2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Contents</a:t>
            </a:r>
            <a:endParaRPr lang="ko-KR" altLang="en-US" sz="2000" b="1" kern="10">
              <a:ln w="19050">
                <a:solidFill>
                  <a:srgbClr val="EAEAEA">
                    <a:alpha val="50195"/>
                  </a:srgbClr>
                </a:solidFill>
                <a:round/>
                <a:headEnd/>
                <a:tailEnd/>
              </a:ln>
              <a:noFill/>
              <a:effectLst>
                <a:outerShdw dist="35921" dir="2700000" algn="ctr" rotWithShape="0">
                  <a:schemeClr val="bg2"/>
                </a:outerShdw>
              </a:effectLst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F2CD711A-D17A-3504-4C5E-69F2B1BA4751}"/>
              </a:ext>
            </a:extLst>
          </p:cNvPr>
          <p:cNvGrpSpPr>
            <a:grpSpLocks/>
          </p:cNvGrpSpPr>
          <p:nvPr/>
        </p:nvGrpSpPr>
        <p:grpSpPr bwMode="auto">
          <a:xfrm>
            <a:off x="2698750" y="4149725"/>
            <a:ext cx="2132013" cy="798513"/>
            <a:chOff x="1606" y="2383"/>
            <a:chExt cx="1343" cy="503"/>
          </a:xfrm>
        </p:grpSpPr>
        <p:sp>
          <p:nvSpPr>
            <p:cNvPr id="7175" name="Text Box 13">
              <a:extLst>
                <a:ext uri="{FF2B5EF4-FFF2-40B4-BE49-F238E27FC236}">
                  <a16:creationId xmlns:a16="http://schemas.microsoft.com/office/drawing/2014/main" id="{4345E120-2A2C-BA91-8358-043DD988CF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4" y="2423"/>
              <a:ext cx="795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rPr>
                <a:t>정규형</a:t>
              </a:r>
            </a:p>
          </p:txBody>
        </p:sp>
        <p:pic>
          <p:nvPicPr>
            <p:cNvPr id="7176" name="Picture 14" descr="Aqua">
              <a:extLst>
                <a:ext uri="{FF2B5EF4-FFF2-40B4-BE49-F238E27FC236}">
                  <a16:creationId xmlns:a16="http://schemas.microsoft.com/office/drawing/2014/main" id="{705D2F29-5087-564D-8BE2-280B4921A0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6" y="2383"/>
              <a:ext cx="503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 Box 15">
              <a:extLst>
                <a:ext uri="{FF2B5EF4-FFF2-40B4-BE49-F238E27FC236}">
                  <a16:creationId xmlns:a16="http://schemas.microsoft.com/office/drawing/2014/main" id="{AB3AE6EF-3C21-E716-DCCA-18BC748A6D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2" y="2432"/>
              <a:ext cx="476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latinLnBrk="1" hangingPunct="1">
                <a:defRPr/>
              </a:pPr>
              <a:r>
                <a:rPr lang="en-US" altLang="ko-KR" sz="28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HY견명조" pitchFamily="18" charset="-127"/>
                  <a:ea typeface="HY견명조" pitchFamily="18" charset="-127"/>
                </a:rPr>
                <a:t>III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29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B72B128B-0348-BB9B-2254-1905EF2ED9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lnSpc>
                <a:spcPct val="110000"/>
              </a:lnSpc>
              <a:spcBef>
                <a:spcPct val="30000"/>
              </a:spcBef>
            </a:pPr>
            <a:r>
              <a:rPr lang="ko-KR" altLang="en-US"/>
              <a:t>함수적 종속성 </a:t>
            </a:r>
          </a:p>
          <a:p>
            <a:pPr lvl="1" eaLnBrk="1" hangingPunct="1">
              <a:lnSpc>
                <a:spcPct val="110000"/>
              </a:lnSpc>
              <a:spcBef>
                <a:spcPct val="30000"/>
              </a:spcBef>
            </a:pPr>
            <a:r>
              <a:rPr lang="en-US" altLang="ko-KR" sz="1600"/>
              <a:t>X</a:t>
            </a:r>
            <a:r>
              <a:rPr lang="ko-KR" altLang="en-US" sz="1600"/>
              <a:t>와 </a:t>
            </a:r>
            <a:r>
              <a:rPr lang="en-US" altLang="ko-KR" sz="1600"/>
              <a:t>Y</a:t>
            </a:r>
            <a:r>
              <a:rPr lang="ko-KR" altLang="en-US" sz="1600"/>
              <a:t>를 임의의 애트리뷰트들의 집합이라고 할 때</a:t>
            </a:r>
            <a:r>
              <a:rPr lang="en-US" altLang="ko-KR" sz="1600"/>
              <a:t>, X</a:t>
            </a:r>
            <a:r>
              <a:rPr lang="ko-KR" altLang="en-US" sz="1600"/>
              <a:t>의 값이 </a:t>
            </a:r>
            <a:r>
              <a:rPr lang="en-US" altLang="ko-KR" sz="1600"/>
              <a:t>Y</a:t>
            </a:r>
            <a:r>
              <a:rPr lang="ko-KR" altLang="en-US" sz="1600"/>
              <a:t>의 값을 유일하게</a:t>
            </a:r>
            <a:r>
              <a:rPr lang="en-US" altLang="ko-KR" sz="1600"/>
              <a:t>(unique) </a:t>
            </a:r>
            <a:r>
              <a:rPr lang="ko-KR" altLang="en-US" sz="1600"/>
              <a:t>결정한다면 </a:t>
            </a:r>
            <a:r>
              <a:rPr lang="ko-KR" altLang="en-US" sz="1600">
                <a:latin typeface="Times New Roman" panose="02020603050405020304" pitchFamily="18" charset="0"/>
              </a:rPr>
              <a:t>“</a:t>
            </a:r>
            <a:r>
              <a:rPr lang="en-US" altLang="ko-KR" sz="1600">
                <a:solidFill>
                  <a:srgbClr val="FF0000"/>
                </a:solidFill>
              </a:rPr>
              <a:t>X</a:t>
            </a:r>
            <a:r>
              <a:rPr lang="ko-KR" altLang="en-US" sz="1600">
                <a:solidFill>
                  <a:srgbClr val="FF0000"/>
                </a:solidFill>
              </a:rPr>
              <a:t>는 </a:t>
            </a:r>
            <a:r>
              <a:rPr lang="en-US" altLang="ko-KR" sz="1600">
                <a:solidFill>
                  <a:srgbClr val="FF0000"/>
                </a:solidFill>
              </a:rPr>
              <a:t>Y</a:t>
            </a:r>
            <a:r>
              <a:rPr lang="ko-KR" altLang="en-US" sz="1600">
                <a:solidFill>
                  <a:srgbClr val="FF0000"/>
                </a:solidFill>
              </a:rPr>
              <a:t>를 함수적으로 결정한다</a:t>
            </a:r>
            <a:r>
              <a:rPr lang="en-US" altLang="ko-KR" sz="1600">
                <a:solidFill>
                  <a:srgbClr val="FF0000"/>
                </a:solidFill>
              </a:rPr>
              <a:t>(functionally determines)</a:t>
            </a:r>
            <a:r>
              <a:rPr lang="en-US" altLang="ko-KR" sz="1600">
                <a:latin typeface="Times New Roman" panose="02020603050405020304" pitchFamily="18" charset="0"/>
              </a:rPr>
              <a:t>”</a:t>
            </a:r>
            <a:r>
              <a:rPr lang="ko-KR" altLang="en-US" sz="1600"/>
              <a:t>라고 함</a:t>
            </a:r>
          </a:p>
          <a:p>
            <a:pPr lvl="1" eaLnBrk="1" hangingPunct="1">
              <a:lnSpc>
                <a:spcPct val="110000"/>
              </a:lnSpc>
              <a:spcBef>
                <a:spcPct val="30000"/>
              </a:spcBef>
            </a:pPr>
            <a:r>
              <a:rPr lang="en-US" altLang="ko-KR" sz="1600"/>
              <a:t>X </a:t>
            </a:r>
            <a:r>
              <a:rPr lang="en-US" altLang="ko-KR" sz="1600">
                <a:latin typeface="HCI Tulip" charset="0"/>
                <a:ea typeface="휴먼명조" pitchFamily="2" charset="-127"/>
              </a:rPr>
              <a:t>→</a:t>
            </a:r>
            <a:r>
              <a:rPr lang="en-US" altLang="ko-KR" sz="1600"/>
              <a:t> Y</a:t>
            </a:r>
            <a:r>
              <a:rPr lang="ko-KR" altLang="en-US" sz="1600"/>
              <a:t>로 표기하고</a:t>
            </a:r>
            <a:r>
              <a:rPr lang="en-US" altLang="ko-KR" sz="1600"/>
              <a:t>, </a:t>
            </a:r>
            <a:r>
              <a:rPr lang="en-US" altLang="ko-KR" sz="1600">
                <a:latin typeface="Times New Roman" panose="02020603050405020304" pitchFamily="18" charset="0"/>
              </a:rPr>
              <a:t>“</a:t>
            </a:r>
            <a:r>
              <a:rPr lang="en-US" altLang="ko-KR" sz="1600"/>
              <a:t>Y</a:t>
            </a:r>
            <a:r>
              <a:rPr lang="ko-KR" altLang="en-US" sz="1600"/>
              <a:t>는 </a:t>
            </a:r>
            <a:r>
              <a:rPr lang="en-US" altLang="ko-KR" sz="1600"/>
              <a:t>X</a:t>
            </a:r>
            <a:r>
              <a:rPr lang="ko-KR" altLang="en-US" sz="1600"/>
              <a:t>에 함수적으로 종속된다</a:t>
            </a:r>
            <a:r>
              <a:rPr lang="ko-KR" altLang="en-US" sz="1600">
                <a:latin typeface="Times New Roman" panose="02020603050405020304" pitchFamily="18" charset="0"/>
              </a:rPr>
              <a:t>”</a:t>
            </a:r>
            <a:r>
              <a:rPr lang="ko-KR" altLang="en-US" sz="1600"/>
              <a:t> 라고 함</a:t>
            </a:r>
          </a:p>
          <a:p>
            <a:pPr lvl="1" eaLnBrk="1" hangingPunct="1">
              <a:lnSpc>
                <a:spcPct val="110000"/>
              </a:lnSpc>
              <a:spcBef>
                <a:spcPct val="30000"/>
              </a:spcBef>
            </a:pPr>
            <a:r>
              <a:rPr lang="ko-KR" altLang="en-US" sz="1600"/>
              <a:t>함수적 종속성은 모든 릴레이션 인스턴스 </a:t>
            </a:r>
            <a:r>
              <a:rPr lang="en-US" altLang="ko-KR" sz="1600"/>
              <a:t>r(R)</a:t>
            </a:r>
            <a:r>
              <a:rPr lang="ko-KR" altLang="en-US" sz="1600"/>
              <a:t>에 대하여 성립해야 함 </a:t>
            </a:r>
          </a:p>
          <a:p>
            <a:pPr eaLnBrk="1" hangingPunct="1">
              <a:lnSpc>
                <a:spcPct val="110000"/>
              </a:lnSpc>
              <a:spcBef>
                <a:spcPct val="30000"/>
              </a:spcBef>
            </a:pPr>
            <a:r>
              <a:rPr lang="ko-KR" altLang="en-US"/>
              <a:t>함수적 종속성의 검사 방법 </a:t>
            </a:r>
          </a:p>
          <a:p>
            <a:pPr lvl="1" eaLnBrk="1" hangingPunct="1">
              <a:lnSpc>
                <a:spcPct val="110000"/>
              </a:lnSpc>
              <a:spcBef>
                <a:spcPct val="30000"/>
              </a:spcBef>
            </a:pPr>
            <a:r>
              <a:rPr lang="ko-KR" altLang="en-US" sz="1600"/>
              <a:t>릴레이션 인스턴스 </a:t>
            </a:r>
            <a:r>
              <a:rPr lang="en-US" altLang="ko-KR" sz="1600"/>
              <a:t>r(R)</a:t>
            </a:r>
            <a:r>
              <a:rPr lang="ko-KR" altLang="en-US" sz="1600"/>
              <a:t>에 속하는 어떠한 임의의 두 투플에 대해서도  속성들의 집합 </a:t>
            </a:r>
            <a:r>
              <a:rPr lang="en-US" altLang="ko-KR" sz="1600"/>
              <a:t>X</a:t>
            </a:r>
            <a:r>
              <a:rPr lang="ko-KR" altLang="en-US" sz="1600"/>
              <a:t>에 대해 동일한 값을 가질 때마다 </a:t>
            </a:r>
            <a:r>
              <a:rPr lang="en-US" altLang="ko-KR" sz="1600"/>
              <a:t>Y</a:t>
            </a:r>
            <a:r>
              <a:rPr lang="ko-KR" altLang="en-US" sz="1600"/>
              <a:t>에 대해서도 동일한  값을 가진다면     </a:t>
            </a:r>
            <a:r>
              <a:rPr lang="en-US" altLang="ko-KR" sz="1600"/>
              <a:t>X </a:t>
            </a:r>
            <a:r>
              <a:rPr lang="en-US" altLang="ko-KR" sz="1600">
                <a:latin typeface="HCI Tulip" charset="0"/>
                <a:ea typeface="휴먼명조" pitchFamily="2" charset="-127"/>
              </a:rPr>
              <a:t>→</a:t>
            </a:r>
            <a:r>
              <a:rPr lang="en-US" altLang="ko-KR" sz="1600"/>
              <a:t> Y</a:t>
            </a:r>
            <a:r>
              <a:rPr lang="ko-KR" altLang="en-US" sz="1600"/>
              <a:t>라는 함수적 종속성이 성립한다</a:t>
            </a:r>
            <a:r>
              <a:rPr lang="en-US" altLang="ko-KR" sz="1600"/>
              <a:t>.</a:t>
            </a:r>
          </a:p>
          <a:p>
            <a:pPr lvl="1" eaLnBrk="1" hangingPunct="1">
              <a:lnSpc>
                <a:spcPct val="110000"/>
              </a:lnSpc>
              <a:spcBef>
                <a:spcPct val="30000"/>
              </a:spcBef>
            </a:pPr>
            <a:r>
              <a:rPr lang="ko-KR" altLang="en-US" sz="1600"/>
              <a:t>즉</a:t>
            </a:r>
            <a:r>
              <a:rPr lang="en-US" altLang="ko-KR" sz="1600"/>
              <a:t>,  r(R)</a:t>
            </a:r>
            <a:r>
              <a:rPr lang="ko-KR" altLang="en-US" sz="1600"/>
              <a:t>에서의 임의의 두 투플 </a:t>
            </a:r>
            <a:r>
              <a:rPr lang="en-US" altLang="ko-KR" sz="1600"/>
              <a:t>t</a:t>
            </a:r>
            <a:r>
              <a:rPr lang="en-US" altLang="ko-KR" sz="1600" baseline="-25000"/>
              <a:t>1</a:t>
            </a:r>
            <a:r>
              <a:rPr lang="ko-KR" altLang="en-US" sz="1600"/>
              <a:t>과 </a:t>
            </a:r>
            <a:r>
              <a:rPr lang="en-US" altLang="ko-KR" sz="1600"/>
              <a:t>t</a:t>
            </a:r>
            <a:r>
              <a:rPr lang="en-US" altLang="ko-KR" sz="1600" baseline="-25000"/>
              <a:t>2</a:t>
            </a:r>
            <a:r>
              <a:rPr lang="ko-KR" altLang="en-US" sz="1600"/>
              <a:t>에 대해 </a:t>
            </a:r>
            <a:r>
              <a:rPr lang="en-US" altLang="ko-KR" sz="1600"/>
              <a:t>t</a:t>
            </a:r>
            <a:r>
              <a:rPr lang="en-US" altLang="ko-KR" sz="1600" baseline="-25000"/>
              <a:t>1</a:t>
            </a:r>
            <a:r>
              <a:rPr lang="en-US" altLang="ko-KR" sz="1600"/>
              <a:t>[X] = t</a:t>
            </a:r>
            <a:r>
              <a:rPr lang="en-US" altLang="ko-KR" sz="1600" baseline="-25000"/>
              <a:t>2</a:t>
            </a:r>
            <a:r>
              <a:rPr lang="en-US" altLang="ko-KR" sz="1600"/>
              <a:t>[X]</a:t>
            </a:r>
            <a:r>
              <a:rPr lang="ko-KR" altLang="en-US" sz="1600"/>
              <a:t>이면</a:t>
            </a:r>
            <a:r>
              <a:rPr lang="en-US" altLang="ko-KR" sz="1600"/>
              <a:t>, t</a:t>
            </a:r>
            <a:r>
              <a:rPr lang="en-US" altLang="ko-KR" sz="1600" baseline="-25000"/>
              <a:t>1</a:t>
            </a:r>
            <a:r>
              <a:rPr lang="en-US" altLang="ko-KR" sz="1600"/>
              <a:t>[Y] = t</a:t>
            </a:r>
            <a:r>
              <a:rPr lang="en-US" altLang="ko-KR" sz="1600" baseline="-25000"/>
              <a:t>2</a:t>
            </a:r>
            <a:r>
              <a:rPr lang="en-US" altLang="ko-KR" sz="1600"/>
              <a:t>[Y]</a:t>
            </a:r>
            <a:r>
              <a:rPr lang="ko-KR" altLang="en-US" sz="1600"/>
              <a:t>이다</a:t>
            </a:r>
            <a:r>
              <a:rPr lang="en-US" altLang="ko-KR" sz="1600"/>
              <a:t>.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F83AEE26-F189-6E6A-252A-9C7C55E145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447800"/>
            <a:ext cx="8077200" cy="4303713"/>
          </a:xfrm>
          <a:noFill/>
        </p:spPr>
        <p:txBody>
          <a:bodyPr/>
          <a:lstStyle/>
          <a:p>
            <a:pPr eaLnBrk="1" hangingPunct="1">
              <a:lnSpc>
                <a:spcPct val="120000"/>
              </a:lnSpc>
              <a:spcBef>
                <a:spcPct val="30000"/>
              </a:spcBef>
            </a:pPr>
            <a:r>
              <a:rPr lang="en-US" altLang="ko-KR" sz="1800"/>
              <a:t>FD </a:t>
            </a:r>
            <a:r>
              <a:rPr lang="ko-KR" altLang="en-US" sz="1800"/>
              <a:t>제약조건의 예제</a:t>
            </a:r>
            <a:endParaRPr lang="ko-KR" altLang="en-US" sz="1500"/>
          </a:p>
          <a:p>
            <a:pPr lvl="1" eaLnBrk="1" hangingPunct="1">
              <a:spcBef>
                <a:spcPct val="30000"/>
              </a:spcBef>
            </a:pPr>
            <a:r>
              <a:rPr lang="ko-KR" altLang="en-US" sz="1600"/>
              <a:t>주민등록번호는 사원의 이름을 결정한다</a:t>
            </a:r>
            <a:r>
              <a:rPr lang="en-US" altLang="ko-KR" sz="1600"/>
              <a:t>.</a:t>
            </a:r>
          </a:p>
          <a:p>
            <a:pPr eaLnBrk="1" hangingPunct="1">
              <a:spcBef>
                <a:spcPct val="30000"/>
              </a:spcBef>
              <a:buFontTx/>
              <a:buNone/>
            </a:pPr>
            <a:r>
              <a:rPr lang="en-US" altLang="ko-KR" sz="1600"/>
              <a:t>		SSN </a:t>
            </a:r>
            <a:r>
              <a:rPr lang="en-US" altLang="ko-KR" sz="1600">
                <a:latin typeface="HCI Tulip" charset="0"/>
                <a:ea typeface="휴먼명조" pitchFamily="2" charset="-127"/>
              </a:rPr>
              <a:t>→</a:t>
            </a:r>
            <a:r>
              <a:rPr lang="en-US" altLang="ko-KR" sz="1600"/>
              <a:t> ENAME</a:t>
            </a:r>
          </a:p>
          <a:p>
            <a:pPr lvl="1" eaLnBrk="1" hangingPunct="1">
              <a:spcBef>
                <a:spcPct val="30000"/>
              </a:spcBef>
            </a:pPr>
            <a:r>
              <a:rPr lang="ko-KR" altLang="en-US" sz="1600"/>
              <a:t>프로젝트 번호는 프로젝트 이름과 위치를 결정한다</a:t>
            </a:r>
            <a:r>
              <a:rPr lang="en-US" altLang="ko-KR" sz="1600"/>
              <a:t>.</a:t>
            </a:r>
          </a:p>
          <a:p>
            <a:pPr eaLnBrk="1" hangingPunct="1">
              <a:spcBef>
                <a:spcPct val="30000"/>
              </a:spcBef>
              <a:buFontTx/>
              <a:buNone/>
            </a:pPr>
            <a:r>
              <a:rPr lang="en-US" altLang="ko-KR" sz="1600"/>
              <a:t>		PNUMBER </a:t>
            </a:r>
            <a:r>
              <a:rPr lang="en-US" altLang="ko-KR" sz="1600">
                <a:latin typeface="HCI Tulip" charset="0"/>
                <a:ea typeface="휴먼명조" pitchFamily="2" charset="-127"/>
              </a:rPr>
              <a:t>→ </a:t>
            </a:r>
            <a:r>
              <a:rPr lang="en-US" altLang="ko-KR" sz="1600"/>
              <a:t>{PNAME, PLOCATION}</a:t>
            </a:r>
          </a:p>
          <a:p>
            <a:pPr lvl="1" eaLnBrk="1" hangingPunct="1">
              <a:spcBef>
                <a:spcPct val="30000"/>
              </a:spcBef>
            </a:pPr>
            <a:r>
              <a:rPr lang="ko-KR" altLang="en-US" sz="1600"/>
              <a:t>사원의 주민등록번호와 프로젝트 번호는 그 사원이 일주일동안 그 프로젝트를 위해서 일하는 시간을 결정한다</a:t>
            </a:r>
            <a:r>
              <a:rPr lang="en-US" altLang="ko-KR" sz="1600"/>
              <a:t>.</a:t>
            </a:r>
          </a:p>
          <a:p>
            <a:pPr eaLnBrk="1" hangingPunct="1">
              <a:spcBef>
                <a:spcPct val="30000"/>
              </a:spcBef>
              <a:buFontTx/>
              <a:buNone/>
            </a:pPr>
            <a:r>
              <a:rPr lang="en-US" altLang="ko-KR" sz="1600"/>
              <a:t>		{SSN, PNUMBER} </a:t>
            </a:r>
            <a:r>
              <a:rPr lang="en-US" altLang="ko-KR" sz="1600">
                <a:latin typeface="HCI Tulip" charset="0"/>
                <a:ea typeface="휴먼명조" pitchFamily="2" charset="-127"/>
              </a:rPr>
              <a:t>→</a:t>
            </a:r>
            <a:r>
              <a:rPr lang="en-US" altLang="ko-KR" sz="1600"/>
              <a:t> HOURS</a:t>
            </a:r>
          </a:p>
          <a:p>
            <a:pPr eaLnBrk="1" hangingPunct="1">
              <a:lnSpc>
                <a:spcPct val="110000"/>
              </a:lnSpc>
              <a:spcBef>
                <a:spcPct val="70000"/>
              </a:spcBef>
            </a:pPr>
            <a:r>
              <a:rPr lang="en-US" altLang="ko-KR" sz="1800"/>
              <a:t>FD</a:t>
            </a:r>
            <a:r>
              <a:rPr lang="ko-KR" altLang="en-US" sz="1800"/>
              <a:t>는 스키마 </a:t>
            </a:r>
            <a:r>
              <a:rPr lang="en-US" altLang="ko-KR" sz="1800"/>
              <a:t>R</a:t>
            </a:r>
            <a:r>
              <a:rPr lang="ko-KR" altLang="en-US" sz="1800"/>
              <a:t>에 있는 애트리뷰트들의 특성이며</a:t>
            </a:r>
            <a:r>
              <a:rPr lang="en-US" altLang="ko-KR" sz="1800"/>
              <a:t>,  </a:t>
            </a:r>
            <a:r>
              <a:rPr lang="ko-KR" altLang="en-US" sz="1800"/>
              <a:t>모든 릴레이션 인스턴스 </a:t>
            </a:r>
            <a:r>
              <a:rPr lang="en-US" altLang="ko-KR" sz="1800"/>
              <a:t>r(R)</a:t>
            </a:r>
            <a:r>
              <a:rPr lang="ko-KR" altLang="en-US" sz="1800"/>
              <a:t>에서 성립해야 하는 성질이다</a:t>
            </a:r>
            <a:r>
              <a:rPr lang="en-US" altLang="ko-KR" sz="1800"/>
              <a:t>.</a:t>
            </a:r>
          </a:p>
          <a:p>
            <a:pPr eaLnBrk="1" hangingPunct="1">
              <a:lnSpc>
                <a:spcPct val="120000"/>
              </a:lnSpc>
              <a:spcBef>
                <a:spcPct val="30000"/>
              </a:spcBef>
            </a:pPr>
            <a:r>
              <a:rPr lang="en-US" altLang="ko-KR" sz="1800"/>
              <a:t>K</a:t>
            </a:r>
            <a:r>
              <a:rPr lang="ko-KR" altLang="en-US" sz="1800"/>
              <a:t>가 </a:t>
            </a:r>
            <a:r>
              <a:rPr lang="en-US" altLang="ko-KR" sz="1800"/>
              <a:t>R</a:t>
            </a:r>
            <a:r>
              <a:rPr lang="ko-KR" altLang="en-US" sz="1800"/>
              <a:t>의 키이면 </a:t>
            </a:r>
            <a:r>
              <a:rPr lang="en-US" altLang="ko-KR" sz="1800"/>
              <a:t>K</a:t>
            </a:r>
            <a:r>
              <a:rPr lang="ko-KR" altLang="en-US" sz="1800"/>
              <a:t>는 </a:t>
            </a:r>
            <a:r>
              <a:rPr lang="en-US" altLang="ko-KR" sz="1800"/>
              <a:t>R</a:t>
            </a:r>
            <a:r>
              <a:rPr lang="ko-KR" altLang="en-US" sz="1800"/>
              <a:t>의 모든 애트리뷰트들을 함수적으로 결정한다  </a:t>
            </a:r>
            <a:r>
              <a:rPr lang="en-US" altLang="ko-KR" sz="1800"/>
              <a:t>(t</a:t>
            </a:r>
            <a:r>
              <a:rPr lang="en-US" altLang="ko-KR" sz="1800" baseline="-25000"/>
              <a:t>1</a:t>
            </a:r>
            <a:r>
              <a:rPr lang="en-US" altLang="ko-KR" sz="1800"/>
              <a:t>[K] = t</a:t>
            </a:r>
            <a:r>
              <a:rPr lang="en-US" altLang="ko-KR" sz="1800" baseline="-25000"/>
              <a:t>2</a:t>
            </a:r>
            <a:r>
              <a:rPr lang="en-US" altLang="ko-KR" sz="1800"/>
              <a:t>[K]</a:t>
            </a:r>
            <a:r>
              <a:rPr lang="ko-KR" altLang="en-US" sz="1800"/>
              <a:t>인 서로 다른 두개의 투플이 존재하지 않기 때문에</a:t>
            </a:r>
            <a:r>
              <a:rPr lang="en-US" altLang="ko-KR" sz="1800"/>
              <a:t>).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938" name="Object 3">
            <a:extLst>
              <a:ext uri="{FF2B5EF4-FFF2-40B4-BE49-F238E27FC236}">
                <a16:creationId xmlns:a16="http://schemas.microsoft.com/office/drawing/2014/main" id="{38326E5B-40CD-18B6-58C7-011504641D1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4350" y="1901825"/>
          <a:ext cx="8208963" cy="357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7314286" imgH="3187302" progId="Photoshop.Image.7">
                  <p:embed/>
                </p:oleObj>
              </mc:Choice>
              <mc:Fallback>
                <p:oleObj name="Image" r:id="rId3" imgW="7314286" imgH="3187302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" y="1901825"/>
                        <a:ext cx="8208963" cy="357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제목 1">
            <a:extLst>
              <a:ext uri="{FF2B5EF4-FFF2-40B4-BE49-F238E27FC236}">
                <a16:creationId xmlns:a16="http://schemas.microsoft.com/office/drawing/2014/main" id="{19B7390A-AB3A-E5E8-6F0B-630A65DE30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404813"/>
            <a:ext cx="7848600" cy="533400"/>
          </a:xfrm>
        </p:spPr>
        <p:txBody>
          <a:bodyPr/>
          <a:lstStyle/>
          <a:p>
            <a:r>
              <a:rPr lang="ko-KR" altLang="en-US" sz="3600"/>
              <a:t>완전 함수적 종속성</a:t>
            </a:r>
            <a:br>
              <a:rPr lang="en-US" altLang="ko-KR" sz="3600"/>
            </a:br>
            <a:r>
              <a:rPr lang="en-US" altLang="ko-KR" sz="3200">
                <a:latin typeface="HY견고딕" panose="02030600000101010101" pitchFamily="18" charset="-127"/>
                <a:ea typeface="HY견고딕" panose="02030600000101010101" pitchFamily="18" charset="-127"/>
              </a:rPr>
              <a:t>(FFD: Full Fuctional Dependency)</a:t>
            </a:r>
            <a:endParaRPr lang="ko-KR" altLang="en-US" sz="32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1987" name="Freeform 4">
            <a:extLst>
              <a:ext uri="{FF2B5EF4-FFF2-40B4-BE49-F238E27FC236}">
                <a16:creationId xmlns:a16="http://schemas.microsoft.com/office/drawing/2014/main" id="{830187D7-F1E2-D485-7993-11162E7D4CAB}"/>
              </a:ext>
            </a:extLst>
          </p:cNvPr>
          <p:cNvSpPr>
            <a:spLocks/>
          </p:cNvSpPr>
          <p:nvPr/>
        </p:nvSpPr>
        <p:spPr bwMode="gray">
          <a:xfrm>
            <a:off x="946150" y="3182938"/>
            <a:ext cx="201930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1988" name="Freeform 5">
            <a:extLst>
              <a:ext uri="{FF2B5EF4-FFF2-40B4-BE49-F238E27FC236}">
                <a16:creationId xmlns:a16="http://schemas.microsoft.com/office/drawing/2014/main" id="{AEF8AD9F-19EB-B3F7-7568-17313F7B7F84}"/>
              </a:ext>
            </a:extLst>
          </p:cNvPr>
          <p:cNvSpPr>
            <a:spLocks/>
          </p:cNvSpPr>
          <p:nvPr/>
        </p:nvSpPr>
        <p:spPr bwMode="gray">
          <a:xfrm rot="10800000">
            <a:off x="6013450" y="2232025"/>
            <a:ext cx="192405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1989" name="Rectangle 6">
            <a:extLst>
              <a:ext uri="{FF2B5EF4-FFF2-40B4-BE49-F238E27FC236}">
                <a16:creationId xmlns:a16="http://schemas.microsoft.com/office/drawing/2014/main" id="{01D529D3-C657-3102-9257-329CC07B9422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25538" y="2420938"/>
            <a:ext cx="6629400" cy="1524000"/>
          </a:xfrm>
          <a:prstGeom prst="rect">
            <a:avLst/>
          </a:prstGeom>
          <a:solidFill>
            <a:srgbClr val="006699"/>
          </a:solidFill>
          <a:ln w="9525">
            <a:solidFill>
              <a:srgbClr val="FFFFFF"/>
            </a:solidFill>
            <a:miter lim="800000"/>
            <a:headEnd/>
            <a:tailEnd/>
          </a:ln>
          <a:effectLst>
            <a:outerShdw sy="50000" kx="-2453608" rotWithShape="0">
              <a:schemeClr val="bg2">
                <a:alpha val="50000"/>
              </a:schemeClr>
            </a:outerShdw>
          </a:effectLst>
        </p:spPr>
        <p:txBody>
          <a:bodyPr anchor="ctr"/>
          <a:lstStyle>
            <a:lvl1pPr marL="342900" indent="-342900"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indent="-45720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lvl="1" eaLnBrk="1" hangingPunct="1">
              <a:spcBef>
                <a:spcPct val="0"/>
              </a:spcBef>
              <a:buFontTx/>
              <a:buAutoNum type="arabicPeriod"/>
            </a:pPr>
            <a:r>
              <a:rPr lang="en-US" altLang="ko-KR" sz="200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A, B</a:t>
            </a:r>
            <a:r>
              <a:rPr lang="ko-KR" altLang="en-US" sz="200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가</a:t>
            </a:r>
            <a:r>
              <a:rPr lang="en-US" altLang="ko-KR" sz="200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00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모두 한 릴레이션의 애트리뷰트 집합이다</a:t>
            </a:r>
            <a:r>
              <a:rPr lang="en-US" altLang="ko-KR" sz="200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.</a:t>
            </a:r>
          </a:p>
          <a:p>
            <a:pPr lvl="1" eaLnBrk="1" hangingPunct="1">
              <a:spcBef>
                <a:spcPct val="0"/>
              </a:spcBef>
              <a:buFontTx/>
              <a:buAutoNum type="arabicPeriod"/>
            </a:pPr>
            <a:r>
              <a:rPr lang="en-US" altLang="ko-KR" sz="200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A -&gt; B</a:t>
            </a:r>
          </a:p>
          <a:p>
            <a:pPr lvl="1" eaLnBrk="1" hangingPunct="1">
              <a:spcBef>
                <a:spcPct val="0"/>
              </a:spcBef>
              <a:buFontTx/>
              <a:buAutoNum type="arabicPeriod"/>
            </a:pPr>
            <a:r>
              <a:rPr lang="en-US" altLang="ko-KR" sz="200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A</a:t>
            </a:r>
            <a:r>
              <a:rPr lang="ko-KR" altLang="en-US" sz="200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의 어떠한 진부분 집합에도 </a:t>
            </a:r>
            <a:r>
              <a:rPr lang="en-US" altLang="ko-KR" sz="200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B</a:t>
            </a:r>
            <a:r>
              <a:rPr lang="ko-KR" altLang="en-US" sz="200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가</a:t>
            </a:r>
            <a:r>
              <a:rPr lang="en-US" altLang="ko-KR" sz="200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00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함수적으로 종속하지 않는다</a:t>
            </a:r>
            <a:r>
              <a:rPr lang="en-US" altLang="ko-KR" sz="200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.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3985861-BF96-F6D3-53EB-3C51B60F5F39}"/>
              </a:ext>
            </a:extLst>
          </p:cNvPr>
          <p:cNvSpPr/>
          <p:nvPr/>
        </p:nvSpPr>
        <p:spPr>
          <a:xfrm>
            <a:off x="1116013" y="2016125"/>
            <a:ext cx="4833937" cy="36036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2000"/>
              <a:t>완전 함수적 종속성의 필요충분 조건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4" descr="331-new">
            <a:extLst>
              <a:ext uri="{FF2B5EF4-FFF2-40B4-BE49-F238E27FC236}">
                <a16:creationId xmlns:a16="http://schemas.microsoft.com/office/drawing/2014/main" id="{40035E5A-0391-E75E-0BD0-677417C2E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00" y="1268413"/>
            <a:ext cx="6965950" cy="272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3" descr="331-new-2">
            <a:extLst>
              <a:ext uri="{FF2B5EF4-FFF2-40B4-BE49-F238E27FC236}">
                <a16:creationId xmlns:a16="http://schemas.microsoft.com/office/drawing/2014/main" id="{6B4A66FB-6573-61CF-A2D1-17B1B628D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4052888"/>
            <a:ext cx="4176712" cy="274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제목 1">
            <a:extLst>
              <a:ext uri="{FF2B5EF4-FFF2-40B4-BE49-F238E27FC236}">
                <a16:creationId xmlns:a16="http://schemas.microsoft.com/office/drawing/2014/main" id="{0449E397-19C8-9222-295F-1846ACBDFD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404813"/>
            <a:ext cx="7848600" cy="533400"/>
          </a:xfrm>
        </p:spPr>
        <p:txBody>
          <a:bodyPr/>
          <a:lstStyle/>
          <a:p>
            <a:r>
              <a:rPr lang="ko-KR" altLang="en-US" sz="3600"/>
              <a:t>완전 함수적 종속성과 </a:t>
            </a:r>
            <a:br>
              <a:rPr lang="en-US" altLang="ko-KR" sz="3600"/>
            </a:br>
            <a:r>
              <a:rPr lang="ko-KR" altLang="en-US" sz="3600"/>
              <a:t>부분 함수적 종속성의 예</a:t>
            </a:r>
            <a:endParaRPr lang="ko-KR" altLang="en-US" sz="32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제목 1">
            <a:extLst>
              <a:ext uri="{FF2B5EF4-FFF2-40B4-BE49-F238E27FC236}">
                <a16:creationId xmlns:a16="http://schemas.microsoft.com/office/drawing/2014/main" id="{473ED2A2-2C28-4880-2869-0E28D65DE2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404813"/>
            <a:ext cx="7848600" cy="533400"/>
          </a:xfrm>
        </p:spPr>
        <p:txBody>
          <a:bodyPr/>
          <a:lstStyle/>
          <a:p>
            <a:r>
              <a:rPr lang="ko-KR" altLang="en-US" sz="3600"/>
              <a:t>이행적 함수적 종속성</a:t>
            </a:r>
            <a:br>
              <a:rPr lang="en-US" altLang="ko-KR" sz="3600"/>
            </a:br>
            <a:r>
              <a:rPr lang="en-US" altLang="ko-KR" sz="3200">
                <a:latin typeface="HY견고딕" panose="02030600000101010101" pitchFamily="18" charset="-127"/>
                <a:ea typeface="HY견고딕" panose="02030600000101010101" pitchFamily="18" charset="-127"/>
              </a:rPr>
              <a:t>(Transitive Fuctional Dependency)</a:t>
            </a:r>
            <a:endParaRPr lang="ko-KR" altLang="en-US" sz="32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4035" name="Freeform 4">
            <a:extLst>
              <a:ext uri="{FF2B5EF4-FFF2-40B4-BE49-F238E27FC236}">
                <a16:creationId xmlns:a16="http://schemas.microsoft.com/office/drawing/2014/main" id="{001DDF1B-99B7-B47A-498C-E3732067C98B}"/>
              </a:ext>
            </a:extLst>
          </p:cNvPr>
          <p:cNvSpPr>
            <a:spLocks/>
          </p:cNvSpPr>
          <p:nvPr/>
        </p:nvSpPr>
        <p:spPr bwMode="gray">
          <a:xfrm>
            <a:off x="946150" y="2652713"/>
            <a:ext cx="201930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4036" name="Freeform 5">
            <a:extLst>
              <a:ext uri="{FF2B5EF4-FFF2-40B4-BE49-F238E27FC236}">
                <a16:creationId xmlns:a16="http://schemas.microsoft.com/office/drawing/2014/main" id="{76897CD7-5BE2-95EF-86B5-8F53542DFA68}"/>
              </a:ext>
            </a:extLst>
          </p:cNvPr>
          <p:cNvSpPr>
            <a:spLocks/>
          </p:cNvSpPr>
          <p:nvPr/>
        </p:nvSpPr>
        <p:spPr bwMode="gray">
          <a:xfrm rot="10800000">
            <a:off x="6013450" y="1701800"/>
            <a:ext cx="192405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4037" name="Rectangle 6">
            <a:extLst>
              <a:ext uri="{FF2B5EF4-FFF2-40B4-BE49-F238E27FC236}">
                <a16:creationId xmlns:a16="http://schemas.microsoft.com/office/drawing/2014/main" id="{42545C6D-9FD2-A97C-5DD3-2B251DDE8CF8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25538" y="1890713"/>
            <a:ext cx="6629400" cy="1524000"/>
          </a:xfrm>
          <a:prstGeom prst="rect">
            <a:avLst/>
          </a:prstGeom>
          <a:solidFill>
            <a:srgbClr val="006699"/>
          </a:solidFill>
          <a:ln w="9525">
            <a:solidFill>
              <a:srgbClr val="FFFFFF"/>
            </a:solidFill>
            <a:miter lim="800000"/>
            <a:headEnd/>
            <a:tailEnd/>
          </a:ln>
          <a:effectLst>
            <a:outerShdw sy="50000" kx="-2453608" rotWithShape="0">
              <a:schemeClr val="bg2">
                <a:alpha val="50000"/>
              </a:schemeClr>
            </a:outerShdw>
          </a:effectLst>
        </p:spPr>
        <p:txBody>
          <a:bodyPr anchor="ctr"/>
          <a:lstStyle>
            <a:lvl1pPr marL="342900" indent="-342900"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indent="-45720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lvl="1" eaLnBrk="1" hangingPunct="1">
              <a:spcBef>
                <a:spcPct val="0"/>
              </a:spcBef>
              <a:buFontTx/>
              <a:buAutoNum type="arabicPeriod"/>
            </a:pPr>
            <a:r>
              <a:rPr lang="en-US" altLang="ko-KR" sz="200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A, B, C</a:t>
            </a:r>
            <a:r>
              <a:rPr lang="ko-KR" altLang="en-US" sz="200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가 모두 한 릴레이션의 애트리뷰트 집합이다</a:t>
            </a:r>
            <a:r>
              <a:rPr lang="en-US" altLang="ko-KR" sz="200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.</a:t>
            </a:r>
          </a:p>
          <a:p>
            <a:pPr lvl="1" eaLnBrk="1" hangingPunct="1">
              <a:spcBef>
                <a:spcPct val="0"/>
              </a:spcBef>
              <a:buFontTx/>
              <a:buAutoNum type="arabicPeriod"/>
            </a:pPr>
            <a:r>
              <a:rPr lang="en-US" altLang="ko-KR" sz="200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A -&gt; B  AND B -&gt; C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E438D77-A0AC-DE56-5B32-C0E81C4F3654}"/>
              </a:ext>
            </a:extLst>
          </p:cNvPr>
          <p:cNvSpPr/>
          <p:nvPr/>
        </p:nvSpPr>
        <p:spPr>
          <a:xfrm>
            <a:off x="1116013" y="1484313"/>
            <a:ext cx="5543550" cy="36036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2000" dirty="0"/>
              <a:t>이행적 함수적 종속성 </a:t>
            </a:r>
            <a:r>
              <a:rPr lang="en-US" altLang="ko-KR" sz="2000" dirty="0"/>
              <a:t>A-&gt;C</a:t>
            </a:r>
            <a:r>
              <a:rPr lang="ko-KR" altLang="en-US" sz="2000" dirty="0"/>
              <a:t>의 필요충분조건</a:t>
            </a:r>
          </a:p>
        </p:txBody>
      </p:sp>
      <p:graphicFrame>
        <p:nvGraphicFramePr>
          <p:cNvPr id="44039" name="개체 2">
            <a:extLst>
              <a:ext uri="{FF2B5EF4-FFF2-40B4-BE49-F238E27FC236}">
                <a16:creationId xmlns:a16="http://schemas.microsoft.com/office/drawing/2014/main" id="{46768F8E-5747-D10C-F730-2F58F0FCCB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31913" y="3716338"/>
          <a:ext cx="6769100" cy="246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5879365" imgH="2514286" progId="Photoshop.Image.7">
                  <p:embed/>
                </p:oleObj>
              </mc:Choice>
              <mc:Fallback>
                <p:oleObj name="Image" r:id="rId2" imgW="5879365" imgH="2514286" progId="Photoshop.Image.7">
                  <p:embed/>
                  <p:pic>
                    <p:nvPicPr>
                      <p:cNvPr id="0" name="개체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3716338"/>
                        <a:ext cx="6769100" cy="246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6A8EFFD7-EA5C-7E29-E209-047300225EFD}"/>
              </a:ext>
            </a:extLst>
          </p:cNvPr>
          <p:cNvSpPr/>
          <p:nvPr/>
        </p:nvSpPr>
        <p:spPr>
          <a:xfrm>
            <a:off x="323850" y="5661025"/>
            <a:ext cx="8578850" cy="1081088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dirty="0">
                <a:solidFill>
                  <a:srgbClr val="FF0000"/>
                </a:solidFill>
              </a:rPr>
              <a:t>직접 함수적으로 종속하면서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</a:p>
          <a:p>
            <a:pPr algn="ctr" eaLnBrk="1" latinLnBrk="1" hangingPunct="1">
              <a:defRPr/>
            </a:pPr>
            <a:r>
              <a:rPr lang="ko-KR" altLang="en-US" dirty="0">
                <a:solidFill>
                  <a:srgbClr val="FF0000"/>
                </a:solidFill>
              </a:rPr>
              <a:t>이행적으로 종속할 수도 있을까</a:t>
            </a:r>
            <a:r>
              <a:rPr lang="en-US" altLang="ko-KR" dirty="0">
                <a:solidFill>
                  <a:srgbClr val="FF0000"/>
                </a:solidFill>
              </a:rPr>
              <a:t>?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제목 1">
            <a:extLst>
              <a:ext uri="{FF2B5EF4-FFF2-40B4-BE49-F238E27FC236}">
                <a16:creationId xmlns:a16="http://schemas.microsoft.com/office/drawing/2014/main" id="{9DA6E545-BD50-65D2-72C2-520F131CBA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함수적 종속성의 추론 규칙</a:t>
            </a:r>
          </a:p>
        </p:txBody>
      </p:sp>
      <p:sp>
        <p:nvSpPr>
          <p:cNvPr id="45059" name="Freeform 4">
            <a:extLst>
              <a:ext uri="{FF2B5EF4-FFF2-40B4-BE49-F238E27FC236}">
                <a16:creationId xmlns:a16="http://schemas.microsoft.com/office/drawing/2014/main" id="{DADBC330-1C85-F4BD-7454-A9DD19FF32DF}"/>
              </a:ext>
            </a:extLst>
          </p:cNvPr>
          <p:cNvSpPr>
            <a:spLocks/>
          </p:cNvSpPr>
          <p:nvPr/>
        </p:nvSpPr>
        <p:spPr bwMode="gray">
          <a:xfrm>
            <a:off x="900113" y="2508250"/>
            <a:ext cx="201930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5060" name="Freeform 5">
            <a:extLst>
              <a:ext uri="{FF2B5EF4-FFF2-40B4-BE49-F238E27FC236}">
                <a16:creationId xmlns:a16="http://schemas.microsoft.com/office/drawing/2014/main" id="{7B9FD7A4-90C3-1254-68DC-78738ADB6D2F}"/>
              </a:ext>
            </a:extLst>
          </p:cNvPr>
          <p:cNvSpPr>
            <a:spLocks/>
          </p:cNvSpPr>
          <p:nvPr/>
        </p:nvSpPr>
        <p:spPr bwMode="gray">
          <a:xfrm rot="10800000">
            <a:off x="5967413" y="1557338"/>
            <a:ext cx="192405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5061" name="Rectangle 6">
            <a:extLst>
              <a:ext uri="{FF2B5EF4-FFF2-40B4-BE49-F238E27FC236}">
                <a16:creationId xmlns:a16="http://schemas.microsoft.com/office/drawing/2014/main" id="{D411424F-126A-F484-5325-A9A09AAA295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9500" y="1746250"/>
            <a:ext cx="6629400" cy="1524000"/>
          </a:xfrm>
          <a:prstGeom prst="rect">
            <a:avLst/>
          </a:prstGeom>
          <a:solidFill>
            <a:srgbClr val="006699"/>
          </a:solidFill>
          <a:ln w="9525">
            <a:solidFill>
              <a:srgbClr val="FFFFFF"/>
            </a:solidFill>
            <a:miter lim="800000"/>
            <a:headEnd/>
            <a:tailEnd/>
          </a:ln>
          <a:effectLst>
            <a:outerShdw sy="50000" kx="-2453608" rotWithShape="0">
              <a:schemeClr val="bg2">
                <a:alpha val="50000"/>
              </a:schemeClr>
            </a:outerShdw>
          </a:effec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rgbClr val="FF0000"/>
                </a:solidFill>
                <a:latin typeface="HY동녘M" pitchFamily="18" charset="-127"/>
              </a:rPr>
              <a:t>(</a:t>
            </a:r>
            <a:r>
              <a:rPr lang="ko-KR" altLang="en-US" sz="1600">
                <a:solidFill>
                  <a:srgbClr val="FF0000"/>
                </a:solidFill>
                <a:latin typeface="HY동녘M" pitchFamily="18" charset="-127"/>
              </a:rPr>
              <a:t>재귀성 규칙</a:t>
            </a:r>
            <a:r>
              <a:rPr lang="en-US" altLang="ko-KR" sz="1600">
                <a:solidFill>
                  <a:srgbClr val="FF0000"/>
                </a:solidFill>
                <a:latin typeface="HY동녘M" pitchFamily="18" charset="-127"/>
              </a:rPr>
              <a:t>) 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Y ⊆ X</a:t>
            </a:r>
            <a:r>
              <a:rPr lang="ko-KR" altLang="en-US" sz="1600">
                <a:solidFill>
                  <a:srgbClr val="FFFF00"/>
                </a:solidFill>
                <a:latin typeface="HY동녘M" pitchFamily="18" charset="-127"/>
              </a:rPr>
              <a:t>이면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, X → Y</a:t>
            </a:r>
            <a:r>
              <a:rPr lang="ko-KR" altLang="en-US" sz="1600">
                <a:solidFill>
                  <a:srgbClr val="FFFF00"/>
                </a:solidFill>
                <a:latin typeface="HY동녘M" pitchFamily="18" charset="-127"/>
              </a:rPr>
              <a:t>이다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rgbClr val="FF0000"/>
                </a:solidFill>
                <a:latin typeface="HY동녘M" pitchFamily="18" charset="-127"/>
              </a:rPr>
              <a:t>(</a:t>
            </a:r>
            <a:r>
              <a:rPr lang="ko-KR" altLang="en-US" sz="1600">
                <a:solidFill>
                  <a:srgbClr val="FF0000"/>
                </a:solidFill>
                <a:latin typeface="HY동녘M" pitchFamily="18" charset="-127"/>
              </a:rPr>
              <a:t>부가성 규칙</a:t>
            </a:r>
            <a:r>
              <a:rPr lang="en-US" altLang="ko-KR" sz="1600">
                <a:solidFill>
                  <a:srgbClr val="FF0000"/>
                </a:solidFill>
                <a:latin typeface="HY동녘M" pitchFamily="18" charset="-127"/>
              </a:rPr>
              <a:t>) 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X → Y</a:t>
            </a:r>
            <a:r>
              <a:rPr lang="ko-KR" altLang="en-US" sz="1600">
                <a:solidFill>
                  <a:srgbClr val="FFFF00"/>
                </a:solidFill>
                <a:latin typeface="HY동녘M" pitchFamily="18" charset="-127"/>
              </a:rPr>
              <a:t>이면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, XZ → YZ</a:t>
            </a:r>
            <a:r>
              <a:rPr lang="ko-KR" altLang="en-US" sz="1600">
                <a:solidFill>
                  <a:srgbClr val="FFFF00"/>
                </a:solidFill>
                <a:latin typeface="HY동녘M" pitchFamily="18" charset="-127"/>
              </a:rPr>
              <a:t>이다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.  (</a:t>
            </a:r>
            <a:r>
              <a:rPr lang="ko-KR" altLang="en-US" sz="1600">
                <a:solidFill>
                  <a:srgbClr val="FFFF00"/>
                </a:solidFill>
                <a:latin typeface="HY동녘M" pitchFamily="18" charset="-127"/>
              </a:rPr>
              <a:t>표기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: XZ</a:t>
            </a:r>
            <a:r>
              <a:rPr lang="ko-KR" altLang="en-US" sz="1600">
                <a:solidFill>
                  <a:srgbClr val="FFFF00"/>
                </a:solidFill>
                <a:latin typeface="HY동녘M" pitchFamily="18" charset="-127"/>
              </a:rPr>
              <a:t>는 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X∪Z</a:t>
            </a:r>
            <a:r>
              <a:rPr lang="ko-KR" altLang="en-US" sz="1600">
                <a:solidFill>
                  <a:srgbClr val="FFFF00"/>
                </a:solidFill>
                <a:latin typeface="HY동녘M" pitchFamily="18" charset="-127"/>
              </a:rPr>
              <a:t>를 의미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rgbClr val="FF0000"/>
                </a:solidFill>
                <a:latin typeface="HY동녘M" pitchFamily="18" charset="-127"/>
              </a:rPr>
              <a:t>(</a:t>
            </a:r>
            <a:r>
              <a:rPr lang="ko-KR" altLang="en-US" sz="1600">
                <a:solidFill>
                  <a:srgbClr val="FF0000"/>
                </a:solidFill>
                <a:latin typeface="HY동녘M" pitchFamily="18" charset="-127"/>
              </a:rPr>
              <a:t>이행성 규칙</a:t>
            </a:r>
            <a:r>
              <a:rPr lang="en-US" altLang="ko-KR" sz="1600">
                <a:solidFill>
                  <a:srgbClr val="FF0000"/>
                </a:solidFill>
                <a:latin typeface="HY동녘M" pitchFamily="18" charset="-127"/>
              </a:rPr>
              <a:t>) 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X → Y</a:t>
            </a:r>
            <a:r>
              <a:rPr lang="ko-KR" altLang="en-US" sz="1600">
                <a:solidFill>
                  <a:srgbClr val="FFFF00"/>
                </a:solidFill>
                <a:latin typeface="HY동녘M" pitchFamily="18" charset="-127"/>
              </a:rPr>
              <a:t>이고 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Y → Z</a:t>
            </a:r>
            <a:r>
              <a:rPr lang="ko-KR" altLang="en-US" sz="1600">
                <a:solidFill>
                  <a:srgbClr val="FFFF00"/>
                </a:solidFill>
                <a:latin typeface="HY동녘M" pitchFamily="18" charset="-127"/>
              </a:rPr>
              <a:t>이면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, X → Z</a:t>
            </a:r>
            <a:r>
              <a:rPr lang="ko-KR" altLang="en-US" sz="1600">
                <a:solidFill>
                  <a:srgbClr val="FFFF00"/>
                </a:solidFill>
                <a:latin typeface="HY동녘M" pitchFamily="18" charset="-127"/>
              </a:rPr>
              <a:t>이다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.</a:t>
            </a:r>
          </a:p>
        </p:txBody>
      </p:sp>
      <p:grpSp>
        <p:nvGrpSpPr>
          <p:cNvPr id="45062" name="그룹 11">
            <a:extLst>
              <a:ext uri="{FF2B5EF4-FFF2-40B4-BE49-F238E27FC236}">
                <a16:creationId xmlns:a16="http://schemas.microsoft.com/office/drawing/2014/main" id="{383021C3-1097-A8A0-8242-8EEE095CEAA9}"/>
              </a:ext>
            </a:extLst>
          </p:cNvPr>
          <p:cNvGrpSpPr>
            <a:grpSpLocks/>
          </p:cNvGrpSpPr>
          <p:nvPr/>
        </p:nvGrpSpPr>
        <p:grpSpPr bwMode="auto">
          <a:xfrm>
            <a:off x="900113" y="4149725"/>
            <a:ext cx="6991350" cy="2012950"/>
            <a:chOff x="936228" y="3544887"/>
            <a:chExt cx="6991350" cy="2617788"/>
          </a:xfrm>
        </p:grpSpPr>
        <p:sp>
          <p:nvSpPr>
            <p:cNvPr id="45065" name="Freeform 7">
              <a:extLst>
                <a:ext uri="{FF2B5EF4-FFF2-40B4-BE49-F238E27FC236}">
                  <a16:creationId xmlns:a16="http://schemas.microsoft.com/office/drawing/2014/main" id="{F0265640-8EEC-5FAA-B041-6B62E923D71A}"/>
                </a:ext>
              </a:extLst>
            </p:cNvPr>
            <p:cNvSpPr>
              <a:spLocks/>
            </p:cNvSpPr>
            <p:nvPr/>
          </p:nvSpPr>
          <p:spPr bwMode="gray">
            <a:xfrm>
              <a:off x="936228" y="5200650"/>
              <a:ext cx="2019300" cy="962025"/>
            </a:xfrm>
            <a:custGeom>
              <a:avLst/>
              <a:gdLst>
                <a:gd name="T0" fmla="*/ 2147483646 w 2320"/>
                <a:gd name="T1" fmla="*/ 2147483646 h 792"/>
                <a:gd name="T2" fmla="*/ 2147483646 w 2320"/>
                <a:gd name="T3" fmla="*/ 0 h 792"/>
                <a:gd name="T4" fmla="*/ 0 w 2320"/>
                <a:gd name="T5" fmla="*/ 0 h 792"/>
                <a:gd name="T6" fmla="*/ 0 w 2320"/>
                <a:gd name="T7" fmla="*/ 2147483646 h 792"/>
                <a:gd name="T8" fmla="*/ 2147483646 w 2320"/>
                <a:gd name="T9" fmla="*/ 2147483646 h 792"/>
                <a:gd name="T10" fmla="*/ 2147483646 w 2320"/>
                <a:gd name="T11" fmla="*/ 2147483646 h 792"/>
                <a:gd name="T12" fmla="*/ 2147483646 w 2320"/>
                <a:gd name="T13" fmla="*/ 2147483646 h 79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320"/>
                <a:gd name="T22" fmla="*/ 0 h 792"/>
                <a:gd name="T23" fmla="*/ 2320 w 2320"/>
                <a:gd name="T24" fmla="*/ 792 h 79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320" h="792">
                  <a:moveTo>
                    <a:pt x="88" y="696"/>
                  </a:moveTo>
                  <a:lnTo>
                    <a:pt x="88" y="0"/>
                  </a:lnTo>
                  <a:lnTo>
                    <a:pt x="0" y="0"/>
                  </a:lnTo>
                  <a:lnTo>
                    <a:pt x="0" y="792"/>
                  </a:lnTo>
                  <a:lnTo>
                    <a:pt x="2320" y="792"/>
                  </a:lnTo>
                  <a:lnTo>
                    <a:pt x="2320" y="696"/>
                  </a:lnTo>
                  <a:lnTo>
                    <a:pt x="88" y="696"/>
                  </a:lnTo>
                  <a:close/>
                </a:path>
              </a:pathLst>
            </a:custGeom>
            <a:solidFill>
              <a:srgbClr val="DFE2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066" name="Freeform 8">
              <a:extLst>
                <a:ext uri="{FF2B5EF4-FFF2-40B4-BE49-F238E27FC236}">
                  <a16:creationId xmlns:a16="http://schemas.microsoft.com/office/drawing/2014/main" id="{BC6806B9-8806-5BF8-0537-105CC36CCDC6}"/>
                </a:ext>
              </a:extLst>
            </p:cNvPr>
            <p:cNvSpPr>
              <a:spLocks/>
            </p:cNvSpPr>
            <p:nvPr/>
          </p:nvSpPr>
          <p:spPr bwMode="gray">
            <a:xfrm rot="10800000">
              <a:off x="6003528" y="3544887"/>
              <a:ext cx="1924050" cy="962025"/>
            </a:xfrm>
            <a:custGeom>
              <a:avLst/>
              <a:gdLst>
                <a:gd name="T0" fmla="*/ 2147483646 w 2320"/>
                <a:gd name="T1" fmla="*/ 2147483646 h 792"/>
                <a:gd name="T2" fmla="*/ 2147483646 w 2320"/>
                <a:gd name="T3" fmla="*/ 0 h 792"/>
                <a:gd name="T4" fmla="*/ 0 w 2320"/>
                <a:gd name="T5" fmla="*/ 0 h 792"/>
                <a:gd name="T6" fmla="*/ 0 w 2320"/>
                <a:gd name="T7" fmla="*/ 2147483646 h 792"/>
                <a:gd name="T8" fmla="*/ 2147483646 w 2320"/>
                <a:gd name="T9" fmla="*/ 2147483646 h 792"/>
                <a:gd name="T10" fmla="*/ 2147483646 w 2320"/>
                <a:gd name="T11" fmla="*/ 2147483646 h 792"/>
                <a:gd name="T12" fmla="*/ 2147483646 w 2320"/>
                <a:gd name="T13" fmla="*/ 2147483646 h 79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320"/>
                <a:gd name="T22" fmla="*/ 0 h 792"/>
                <a:gd name="T23" fmla="*/ 2320 w 2320"/>
                <a:gd name="T24" fmla="*/ 792 h 79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320" h="792">
                  <a:moveTo>
                    <a:pt x="88" y="696"/>
                  </a:moveTo>
                  <a:lnTo>
                    <a:pt x="88" y="0"/>
                  </a:lnTo>
                  <a:lnTo>
                    <a:pt x="0" y="0"/>
                  </a:lnTo>
                  <a:lnTo>
                    <a:pt x="0" y="792"/>
                  </a:lnTo>
                  <a:lnTo>
                    <a:pt x="2320" y="792"/>
                  </a:lnTo>
                  <a:lnTo>
                    <a:pt x="2320" y="696"/>
                  </a:lnTo>
                  <a:lnTo>
                    <a:pt x="88" y="696"/>
                  </a:lnTo>
                  <a:close/>
                </a:path>
              </a:pathLst>
            </a:custGeom>
            <a:solidFill>
              <a:srgbClr val="DFE2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067" name="Rectangle 9">
              <a:extLst>
                <a:ext uri="{FF2B5EF4-FFF2-40B4-BE49-F238E27FC236}">
                  <a16:creationId xmlns:a16="http://schemas.microsoft.com/office/drawing/2014/main" id="{3BD9EAE8-9325-811B-767F-19B2DF06120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15616" y="3733800"/>
              <a:ext cx="6629400" cy="2214562"/>
            </a:xfrm>
            <a:prstGeom prst="rect">
              <a:avLst/>
            </a:prstGeom>
            <a:solidFill>
              <a:srgbClr val="009999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>
              <a:outerShdw sy="50000" kx="-2453608" rotWithShape="0">
                <a:schemeClr val="bg2">
                  <a:alpha val="50000"/>
                </a:schemeClr>
              </a:outerShdw>
            </a:effectLst>
          </p:spPr>
          <p:txBody>
            <a:bodyPr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600">
                  <a:solidFill>
                    <a:srgbClr val="FF0000"/>
                  </a:solidFill>
                  <a:latin typeface="HY동녘M" pitchFamily="18" charset="-127"/>
                </a:rPr>
                <a:t>(</a:t>
              </a:r>
              <a:r>
                <a:rPr lang="ko-KR" altLang="en-US" sz="1600">
                  <a:solidFill>
                    <a:srgbClr val="FF0000"/>
                  </a:solidFill>
                  <a:latin typeface="HY동녘M" pitchFamily="18" charset="-127"/>
                </a:rPr>
                <a:t>분해 규칙</a:t>
              </a:r>
              <a:r>
                <a:rPr lang="en-US" altLang="ko-KR" sz="1600">
                  <a:solidFill>
                    <a:srgbClr val="FF0000"/>
                  </a:solidFill>
                  <a:latin typeface="HY동녘M" pitchFamily="18" charset="-127"/>
                </a:rPr>
                <a:t>) </a:t>
              </a:r>
              <a:r>
                <a:rPr lang="en-US" altLang="ko-KR" sz="1600">
                  <a:solidFill>
                    <a:srgbClr val="FFFF00"/>
                  </a:solidFill>
                  <a:latin typeface="HY동녘M" pitchFamily="18" charset="-127"/>
                </a:rPr>
                <a:t>X → YZ</a:t>
              </a:r>
              <a:r>
                <a:rPr lang="ko-KR" altLang="en-US" sz="1600">
                  <a:solidFill>
                    <a:srgbClr val="FFFF00"/>
                  </a:solidFill>
                  <a:latin typeface="HY동녘M" pitchFamily="18" charset="-127"/>
                </a:rPr>
                <a:t>이면</a:t>
              </a:r>
              <a:r>
                <a:rPr lang="en-US" altLang="ko-KR" sz="1600">
                  <a:solidFill>
                    <a:srgbClr val="FFFF00"/>
                  </a:solidFill>
                  <a:latin typeface="HY동녘M" pitchFamily="18" charset="-127"/>
                </a:rPr>
                <a:t>, X → Y</a:t>
              </a:r>
              <a:r>
                <a:rPr lang="ko-KR" altLang="en-US" sz="1600">
                  <a:solidFill>
                    <a:srgbClr val="FFFF00"/>
                  </a:solidFill>
                  <a:latin typeface="HY동녘M" pitchFamily="18" charset="-127"/>
                </a:rPr>
                <a:t>이고 </a:t>
              </a:r>
              <a:r>
                <a:rPr lang="en-US" altLang="ko-KR" sz="1600">
                  <a:solidFill>
                    <a:srgbClr val="FFFF00"/>
                  </a:solidFill>
                  <a:latin typeface="HY동녘M" pitchFamily="18" charset="-127"/>
                </a:rPr>
                <a:t>X → Z</a:t>
              </a:r>
              <a:r>
                <a:rPr lang="ko-KR" altLang="en-US" sz="1600">
                  <a:solidFill>
                    <a:srgbClr val="FFFF00"/>
                  </a:solidFill>
                  <a:latin typeface="HY동녘M" pitchFamily="18" charset="-127"/>
                </a:rPr>
                <a:t>이다</a:t>
              </a:r>
              <a:r>
                <a:rPr lang="en-US" altLang="ko-KR" sz="1600">
                  <a:solidFill>
                    <a:srgbClr val="FFFF00"/>
                  </a:solidFill>
                  <a:latin typeface="HY동녘M" pitchFamily="18" charset="-127"/>
                </a:rPr>
                <a:t>.</a:t>
              </a:r>
            </a:p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600">
                  <a:solidFill>
                    <a:srgbClr val="FF0000"/>
                  </a:solidFill>
                  <a:latin typeface="HY동녘M" pitchFamily="18" charset="-127"/>
                </a:rPr>
                <a:t>(</a:t>
              </a:r>
              <a:r>
                <a:rPr lang="ko-KR" altLang="en-US" sz="1600">
                  <a:solidFill>
                    <a:srgbClr val="FF0000"/>
                  </a:solidFill>
                  <a:latin typeface="HY동녘M" pitchFamily="18" charset="-127"/>
                </a:rPr>
                <a:t>합집합 규칙</a:t>
              </a:r>
              <a:r>
                <a:rPr lang="en-US" altLang="ko-KR" sz="1600">
                  <a:solidFill>
                    <a:srgbClr val="FF0000"/>
                  </a:solidFill>
                  <a:latin typeface="HY동녘M" pitchFamily="18" charset="-127"/>
                </a:rPr>
                <a:t>) </a:t>
              </a:r>
              <a:r>
                <a:rPr lang="en-US" altLang="ko-KR" sz="1600">
                  <a:solidFill>
                    <a:srgbClr val="FFFF00"/>
                  </a:solidFill>
                  <a:latin typeface="HY동녘M" pitchFamily="18" charset="-127"/>
                </a:rPr>
                <a:t>X → Y</a:t>
              </a:r>
              <a:r>
                <a:rPr lang="ko-KR" altLang="en-US" sz="1600">
                  <a:solidFill>
                    <a:srgbClr val="FFFF00"/>
                  </a:solidFill>
                  <a:latin typeface="HY동녘M" pitchFamily="18" charset="-127"/>
                </a:rPr>
                <a:t>이고 </a:t>
              </a:r>
              <a:r>
                <a:rPr lang="en-US" altLang="ko-KR" sz="1600">
                  <a:solidFill>
                    <a:srgbClr val="FFFF00"/>
                  </a:solidFill>
                  <a:latin typeface="HY동녘M" pitchFamily="18" charset="-127"/>
                </a:rPr>
                <a:t>X → Z</a:t>
              </a:r>
              <a:r>
                <a:rPr lang="ko-KR" altLang="en-US" sz="1600">
                  <a:solidFill>
                    <a:srgbClr val="FFFF00"/>
                  </a:solidFill>
                  <a:latin typeface="HY동녘M" pitchFamily="18" charset="-127"/>
                </a:rPr>
                <a:t>이면</a:t>
              </a:r>
              <a:r>
                <a:rPr lang="en-US" altLang="ko-KR" sz="1600">
                  <a:solidFill>
                    <a:srgbClr val="FFFF00"/>
                  </a:solidFill>
                  <a:latin typeface="HY동녘M" pitchFamily="18" charset="-127"/>
                </a:rPr>
                <a:t>, X → YZ</a:t>
              </a:r>
              <a:r>
                <a:rPr lang="ko-KR" altLang="en-US" sz="1600">
                  <a:solidFill>
                    <a:srgbClr val="FFFF00"/>
                  </a:solidFill>
                  <a:latin typeface="HY동녘M" pitchFamily="18" charset="-127"/>
                </a:rPr>
                <a:t>이다</a:t>
              </a:r>
              <a:r>
                <a:rPr lang="en-US" altLang="ko-KR" sz="1600">
                  <a:solidFill>
                    <a:srgbClr val="FFFF00"/>
                  </a:solidFill>
                  <a:latin typeface="HY동녘M" pitchFamily="18" charset="-127"/>
                </a:rPr>
                <a:t>.</a:t>
              </a:r>
            </a:p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600">
                  <a:solidFill>
                    <a:srgbClr val="FF0000"/>
                  </a:solidFill>
                  <a:latin typeface="HY동녘M" pitchFamily="18" charset="-127"/>
                </a:rPr>
                <a:t>(</a:t>
              </a:r>
              <a:r>
                <a:rPr lang="ko-KR" altLang="en-US" sz="1600">
                  <a:solidFill>
                    <a:srgbClr val="FF0000"/>
                  </a:solidFill>
                  <a:latin typeface="HY동녘M" pitchFamily="18" charset="-127"/>
                </a:rPr>
                <a:t>의사이행성 규칙</a:t>
              </a:r>
              <a:r>
                <a:rPr lang="en-US" altLang="ko-KR" sz="1600">
                  <a:solidFill>
                    <a:srgbClr val="FF0000"/>
                  </a:solidFill>
                  <a:latin typeface="HY동녘M" pitchFamily="18" charset="-127"/>
                </a:rPr>
                <a:t>) </a:t>
              </a:r>
              <a:r>
                <a:rPr lang="en-US" altLang="ko-KR" sz="1600">
                  <a:solidFill>
                    <a:srgbClr val="FFFF00"/>
                  </a:solidFill>
                  <a:latin typeface="HY동녘M" pitchFamily="18" charset="-127"/>
                </a:rPr>
                <a:t>X → Y</a:t>
              </a:r>
              <a:r>
                <a:rPr lang="ko-KR" altLang="en-US" sz="1600">
                  <a:solidFill>
                    <a:srgbClr val="FFFF00"/>
                  </a:solidFill>
                  <a:latin typeface="HY동녘M" pitchFamily="18" charset="-127"/>
                </a:rPr>
                <a:t>이고 </a:t>
              </a:r>
              <a:r>
                <a:rPr lang="en-US" altLang="ko-KR" sz="1600">
                  <a:solidFill>
                    <a:srgbClr val="FFFF00"/>
                  </a:solidFill>
                  <a:latin typeface="HY동녘M" pitchFamily="18" charset="-127"/>
                </a:rPr>
                <a:t>WY → Z</a:t>
              </a:r>
              <a:r>
                <a:rPr lang="ko-KR" altLang="en-US" sz="1600">
                  <a:solidFill>
                    <a:srgbClr val="FFFF00"/>
                  </a:solidFill>
                  <a:latin typeface="HY동녘M" pitchFamily="18" charset="-127"/>
                </a:rPr>
                <a:t>이면</a:t>
              </a:r>
              <a:r>
                <a:rPr lang="en-US" altLang="ko-KR" sz="1600">
                  <a:solidFill>
                    <a:srgbClr val="FFFF00"/>
                  </a:solidFill>
                  <a:latin typeface="HY동녘M" pitchFamily="18" charset="-127"/>
                </a:rPr>
                <a:t>, WX → Z</a:t>
              </a:r>
              <a:r>
                <a:rPr lang="ko-KR" altLang="en-US" sz="1600">
                  <a:solidFill>
                    <a:srgbClr val="FFFF00"/>
                  </a:solidFill>
                  <a:latin typeface="HY동녘M" pitchFamily="18" charset="-127"/>
                </a:rPr>
                <a:t>이다</a:t>
              </a:r>
              <a:r>
                <a:rPr lang="en-US" altLang="ko-KR" sz="1600">
                  <a:solidFill>
                    <a:srgbClr val="FFFF00"/>
                  </a:solidFill>
                  <a:latin typeface="HY동녘M" pitchFamily="18" charset="-127"/>
                </a:rPr>
                <a:t>.</a:t>
              </a: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1590FF79-F32D-E109-2B90-10D66C44811D}"/>
              </a:ext>
            </a:extLst>
          </p:cNvPr>
          <p:cNvSpPr/>
          <p:nvPr/>
        </p:nvSpPr>
        <p:spPr>
          <a:xfrm>
            <a:off x="1116013" y="3860800"/>
            <a:ext cx="4319587" cy="36036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dirty="0"/>
              <a:t>그 밖의 유용한 추론규칙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637E869-7206-7E00-CA5B-26EA38B35CF8}"/>
              </a:ext>
            </a:extLst>
          </p:cNvPr>
          <p:cNvSpPr/>
          <p:nvPr/>
        </p:nvSpPr>
        <p:spPr>
          <a:xfrm>
            <a:off x="1079500" y="1341438"/>
            <a:ext cx="4319588" cy="36036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dirty="0"/>
              <a:t>암스트롱의 추론규칙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제목 1">
            <a:extLst>
              <a:ext uri="{FF2B5EF4-FFF2-40B4-BE49-F238E27FC236}">
                <a16:creationId xmlns:a16="http://schemas.microsoft.com/office/drawing/2014/main" id="{A2C64CD3-7D7F-3A97-7241-6AD9081327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정규화</a:t>
            </a:r>
          </a:p>
        </p:txBody>
      </p:sp>
      <p:sp>
        <p:nvSpPr>
          <p:cNvPr id="46083" name="Freeform 4">
            <a:extLst>
              <a:ext uri="{FF2B5EF4-FFF2-40B4-BE49-F238E27FC236}">
                <a16:creationId xmlns:a16="http://schemas.microsoft.com/office/drawing/2014/main" id="{B4045B2D-95F7-44FE-BFDB-4C8C5B440632}"/>
              </a:ext>
            </a:extLst>
          </p:cNvPr>
          <p:cNvSpPr>
            <a:spLocks/>
          </p:cNvSpPr>
          <p:nvPr/>
        </p:nvSpPr>
        <p:spPr bwMode="gray">
          <a:xfrm>
            <a:off x="900113" y="3043238"/>
            <a:ext cx="201930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6084" name="Freeform 5">
            <a:extLst>
              <a:ext uri="{FF2B5EF4-FFF2-40B4-BE49-F238E27FC236}">
                <a16:creationId xmlns:a16="http://schemas.microsoft.com/office/drawing/2014/main" id="{929D006B-24D5-BEDE-80F1-AA5AA3AF2EF3}"/>
              </a:ext>
            </a:extLst>
          </p:cNvPr>
          <p:cNvSpPr>
            <a:spLocks/>
          </p:cNvSpPr>
          <p:nvPr/>
        </p:nvSpPr>
        <p:spPr bwMode="gray">
          <a:xfrm rot="10800000">
            <a:off x="6032500" y="2092325"/>
            <a:ext cx="192405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6085" name="Rectangle 6">
            <a:extLst>
              <a:ext uri="{FF2B5EF4-FFF2-40B4-BE49-F238E27FC236}">
                <a16:creationId xmlns:a16="http://schemas.microsoft.com/office/drawing/2014/main" id="{E6555B07-4008-D1DA-81AF-5CE21C10526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9500" y="2281238"/>
            <a:ext cx="6732588" cy="1524000"/>
          </a:xfrm>
          <a:prstGeom prst="rect">
            <a:avLst/>
          </a:prstGeom>
          <a:solidFill>
            <a:srgbClr val="006699"/>
          </a:solidFill>
          <a:ln w="9525">
            <a:solidFill>
              <a:srgbClr val="FFFFFF"/>
            </a:solidFill>
            <a:miter lim="800000"/>
            <a:headEnd/>
            <a:tailEnd/>
          </a:ln>
          <a:effectLst>
            <a:outerShdw sy="50000" kx="-2453608" rotWithShape="0">
              <a:schemeClr val="bg2">
                <a:alpha val="50000"/>
              </a:schemeClr>
            </a:outerShdw>
          </a:effec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600">
                <a:solidFill>
                  <a:srgbClr val="FFFF00"/>
                </a:solidFill>
                <a:latin typeface="HY동녘M" pitchFamily="18" charset="-127"/>
              </a:rPr>
              <a:t>정규화란 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?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>
                <a:solidFill>
                  <a:srgbClr val="FFFF00"/>
                </a:solidFill>
                <a:latin typeface="HY동녘M" pitchFamily="18" charset="-127"/>
              </a:rPr>
              <a:t>      나쁜 릴레이션 스키마를 좋은 릴레이션 스키마로 만들기 위한 분해 과정</a:t>
            </a:r>
            <a:endParaRPr lang="en-US" altLang="ko-KR" sz="1600">
              <a:solidFill>
                <a:srgbClr val="FFFF00"/>
              </a:solidFill>
              <a:latin typeface="HY동녘M" pitchFamily="18" charset="-127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600">
                <a:solidFill>
                  <a:srgbClr val="FFFF00"/>
                </a:solidFill>
                <a:latin typeface="HY동녘M" pitchFamily="18" charset="-127"/>
              </a:rPr>
              <a:t>정규형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(Normal Form)</a:t>
            </a:r>
            <a:r>
              <a:rPr lang="ko-KR" altLang="en-US" sz="1600">
                <a:solidFill>
                  <a:srgbClr val="FFFF00"/>
                </a:solidFill>
                <a:latin typeface="HY동녘M" pitchFamily="18" charset="-127"/>
              </a:rPr>
              <a:t>이란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?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     </a:t>
            </a:r>
            <a:r>
              <a:rPr lang="ko-KR" altLang="en-US" sz="1400">
                <a:solidFill>
                  <a:srgbClr val="FFFF00"/>
                </a:solidFill>
                <a:latin typeface="HY동녘M" pitchFamily="18" charset="-127"/>
              </a:rPr>
              <a:t>특정 조건을 만족하는 릴레이션 스키마의 형태</a:t>
            </a:r>
            <a:endParaRPr lang="en-US" altLang="ko-KR" sz="1400">
              <a:solidFill>
                <a:srgbClr val="FFFF00"/>
              </a:solidFill>
              <a:latin typeface="HY동녘M" pitchFamily="18" charset="-127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제목 1">
            <a:extLst>
              <a:ext uri="{FF2B5EF4-FFF2-40B4-BE49-F238E27FC236}">
                <a16:creationId xmlns:a16="http://schemas.microsoft.com/office/drawing/2014/main" id="{99D47A69-4CE5-1C81-18E6-7B1346DA3C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 </a:t>
            </a:r>
            <a:r>
              <a:rPr lang="en-US" altLang="ko-KR"/>
              <a:t>1 </a:t>
            </a:r>
            <a:r>
              <a:rPr lang="ko-KR" altLang="en-US"/>
              <a:t>정규형</a:t>
            </a:r>
          </a:p>
        </p:txBody>
      </p:sp>
      <p:sp>
        <p:nvSpPr>
          <p:cNvPr id="47107" name="Freeform 4">
            <a:extLst>
              <a:ext uri="{FF2B5EF4-FFF2-40B4-BE49-F238E27FC236}">
                <a16:creationId xmlns:a16="http://schemas.microsoft.com/office/drawing/2014/main" id="{237A4CE0-4600-BE3F-16B7-0B848A2ACC41}"/>
              </a:ext>
            </a:extLst>
          </p:cNvPr>
          <p:cNvSpPr>
            <a:spLocks/>
          </p:cNvSpPr>
          <p:nvPr/>
        </p:nvSpPr>
        <p:spPr bwMode="gray">
          <a:xfrm>
            <a:off x="1208088" y="2540000"/>
            <a:ext cx="201930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7108" name="Freeform 5">
            <a:extLst>
              <a:ext uri="{FF2B5EF4-FFF2-40B4-BE49-F238E27FC236}">
                <a16:creationId xmlns:a16="http://schemas.microsoft.com/office/drawing/2014/main" id="{4C889149-7FAB-3E91-0189-D127157848F3}"/>
              </a:ext>
            </a:extLst>
          </p:cNvPr>
          <p:cNvSpPr>
            <a:spLocks/>
          </p:cNvSpPr>
          <p:nvPr/>
        </p:nvSpPr>
        <p:spPr bwMode="gray">
          <a:xfrm rot="10800000">
            <a:off x="5672138" y="1589088"/>
            <a:ext cx="192405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7109" name="Rectangle 6">
            <a:extLst>
              <a:ext uri="{FF2B5EF4-FFF2-40B4-BE49-F238E27FC236}">
                <a16:creationId xmlns:a16="http://schemas.microsoft.com/office/drawing/2014/main" id="{D11503D3-4171-733F-9994-6CC7CEB8C31D}"/>
              </a:ext>
            </a:extLst>
          </p:cNvPr>
          <p:cNvSpPr>
            <a:spLocks noChangeArrowheads="1"/>
          </p:cNvSpPr>
          <p:nvPr/>
        </p:nvSpPr>
        <p:spPr bwMode="gray">
          <a:xfrm>
            <a:off x="1387475" y="1778000"/>
            <a:ext cx="6084888" cy="1524000"/>
          </a:xfrm>
          <a:prstGeom prst="rect">
            <a:avLst/>
          </a:prstGeom>
          <a:solidFill>
            <a:srgbClr val="006699"/>
          </a:solidFill>
          <a:ln w="9525">
            <a:solidFill>
              <a:srgbClr val="FFFFFF"/>
            </a:solidFill>
            <a:miter lim="800000"/>
            <a:headEnd/>
            <a:tailEnd/>
          </a:ln>
          <a:effectLst>
            <a:outerShdw sy="50000" kx="-2453608" rotWithShape="0">
              <a:schemeClr val="bg2">
                <a:alpha val="50000"/>
              </a:schemeClr>
            </a:outerShdw>
          </a:effec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800">
                <a:solidFill>
                  <a:srgbClr val="FFFF00"/>
                </a:solidFill>
                <a:latin typeface="HY동녘M" pitchFamily="18" charset="-127"/>
              </a:rPr>
              <a:t>모든 애트리뷰트가 원자값만을 가진다</a:t>
            </a:r>
            <a:r>
              <a:rPr lang="en-US" altLang="ko-KR" sz="1800">
                <a:solidFill>
                  <a:srgbClr val="FFFF00"/>
                </a:solidFill>
                <a:latin typeface="HY동녘M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800">
                <a:solidFill>
                  <a:srgbClr val="FFFF00"/>
                </a:solidFill>
                <a:latin typeface="HY동녘M" pitchFamily="18" charset="-127"/>
              </a:rPr>
              <a:t>   즉</a:t>
            </a:r>
            <a:r>
              <a:rPr lang="en-US" altLang="ko-KR" sz="1800">
                <a:solidFill>
                  <a:srgbClr val="FFFF00"/>
                </a:solidFill>
                <a:latin typeface="HY동녘M" pitchFamily="18" charset="-127"/>
              </a:rPr>
              <a:t>, </a:t>
            </a:r>
            <a:r>
              <a:rPr lang="ko-KR" altLang="en-US" sz="1800">
                <a:solidFill>
                  <a:srgbClr val="FF0000"/>
                </a:solidFill>
                <a:latin typeface="HY동녘M" pitchFamily="18" charset="-127"/>
              </a:rPr>
              <a:t>반복 그룹</a:t>
            </a:r>
            <a:r>
              <a:rPr lang="en-US" altLang="ko-KR" sz="1800">
                <a:solidFill>
                  <a:srgbClr val="FFFF00"/>
                </a:solidFill>
                <a:latin typeface="HY동녘M" pitchFamily="18" charset="-127"/>
              </a:rPr>
              <a:t>(repeating group)</a:t>
            </a:r>
            <a:r>
              <a:rPr lang="ko-KR" altLang="en-US" sz="1800">
                <a:solidFill>
                  <a:srgbClr val="FFFF00"/>
                </a:solidFill>
                <a:latin typeface="HY동녘M" pitchFamily="18" charset="-127"/>
              </a:rPr>
              <a:t>이 없다</a:t>
            </a:r>
            <a:r>
              <a:rPr lang="en-US" altLang="ko-KR" sz="1800">
                <a:solidFill>
                  <a:srgbClr val="FFFF00"/>
                </a:solidFill>
                <a:latin typeface="HY동녘M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>
                <a:solidFill>
                  <a:srgbClr val="FFFF00"/>
                </a:solidFill>
                <a:latin typeface="HY동녘M" pitchFamily="18" charset="-127"/>
              </a:rPr>
              <a:t>       </a:t>
            </a:r>
            <a:r>
              <a:rPr lang="ko-KR" altLang="en-US" sz="1800">
                <a:solidFill>
                  <a:srgbClr val="FFFF00"/>
                </a:solidFill>
                <a:latin typeface="HY동녘M" pitchFamily="18" charset="-127"/>
              </a:rPr>
              <a:t>즉</a:t>
            </a:r>
            <a:r>
              <a:rPr lang="en-US" altLang="ko-KR" sz="1800">
                <a:solidFill>
                  <a:srgbClr val="FFFF00"/>
                </a:solidFill>
                <a:latin typeface="HY동녘M" pitchFamily="18" charset="-127"/>
              </a:rPr>
              <a:t>, </a:t>
            </a:r>
            <a:r>
              <a:rPr lang="ko-KR" altLang="en-US" sz="1800">
                <a:solidFill>
                  <a:srgbClr val="FFFF00"/>
                </a:solidFill>
                <a:latin typeface="HY동녘M" pitchFamily="18" charset="-127"/>
              </a:rPr>
              <a:t>다치 애트리뷰트가 없다</a:t>
            </a:r>
            <a:r>
              <a:rPr lang="en-US" altLang="ko-KR" sz="1800">
                <a:solidFill>
                  <a:srgbClr val="FFFF00"/>
                </a:solidFill>
                <a:latin typeface="HY동녘M" pitchFamily="18" charset="-127"/>
              </a:rPr>
              <a:t>.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F84CB7-E9D0-9CAD-5BA8-09A1EA6995A4}"/>
              </a:ext>
            </a:extLst>
          </p:cNvPr>
          <p:cNvSpPr/>
          <p:nvPr/>
        </p:nvSpPr>
        <p:spPr>
          <a:xfrm>
            <a:off x="1416050" y="1341438"/>
            <a:ext cx="1519238" cy="36036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2000" dirty="0"/>
              <a:t>조 건 </a:t>
            </a:r>
          </a:p>
        </p:txBody>
      </p:sp>
      <p:pic>
        <p:nvPicPr>
          <p:cNvPr id="47111" name="Picture 3" descr="6_p_13">
            <a:extLst>
              <a:ext uri="{FF2B5EF4-FFF2-40B4-BE49-F238E27FC236}">
                <a16:creationId xmlns:a16="http://schemas.microsoft.com/office/drawing/2014/main" id="{CC89DABD-C8E8-2C96-3E18-759483217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3557588"/>
            <a:ext cx="6078538" cy="188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515BD99-D81D-FBCC-77FB-B46E8C702C5F}"/>
              </a:ext>
            </a:extLst>
          </p:cNvPr>
          <p:cNvSpPr/>
          <p:nvPr/>
        </p:nvSpPr>
        <p:spPr>
          <a:xfrm>
            <a:off x="323850" y="5516563"/>
            <a:ext cx="8578850" cy="1081087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dirty="0">
                <a:solidFill>
                  <a:srgbClr val="FF0000"/>
                </a:solidFill>
              </a:rPr>
              <a:t>어떻게 하면 반복 그룹을 제거할 수 있을까</a:t>
            </a:r>
            <a:r>
              <a:rPr lang="en-US" altLang="ko-KR" dirty="0">
                <a:solidFill>
                  <a:srgbClr val="FF0000"/>
                </a:solidFill>
              </a:rPr>
              <a:t>?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제목 1">
            <a:extLst>
              <a:ext uri="{FF2B5EF4-FFF2-40B4-BE49-F238E27FC236}">
                <a16:creationId xmlns:a16="http://schemas.microsoft.com/office/drawing/2014/main" id="{D89B957C-924B-92E8-1381-AFA7BA5F54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반복 그룹을 없애자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8131" name="내용 개체 틀 2">
            <a:extLst>
              <a:ext uri="{FF2B5EF4-FFF2-40B4-BE49-F238E27FC236}">
                <a16:creationId xmlns:a16="http://schemas.microsoft.com/office/drawing/2014/main" id="{D4B49C26-EA0E-10BD-835A-14FA0E5E7E8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557338"/>
            <a:ext cx="8278813" cy="4322762"/>
          </a:xfrm>
        </p:spPr>
        <p:txBody>
          <a:bodyPr/>
          <a:lstStyle/>
          <a:p>
            <a:pPr marL="0" lvl="1" indent="0">
              <a:buClr>
                <a:schemeClr val="accent1"/>
              </a:buClr>
              <a:buSzPct val="75000"/>
              <a:buFontTx/>
              <a:buNone/>
            </a:pPr>
            <a:r>
              <a:rPr lang="ko-KR" altLang="en-US" sz="2400" b="1"/>
              <a:t>반복 그룹에 나타나는 각 값마다 하나의 투플로 표현한다</a:t>
            </a:r>
            <a:r>
              <a:rPr lang="en-US" altLang="ko-KR" sz="2400" b="1"/>
              <a:t>.</a:t>
            </a:r>
            <a:endParaRPr lang="ko-KR" altLang="en-US" sz="2400" b="1"/>
          </a:p>
          <a:p>
            <a:endParaRPr lang="ko-KR" altLang="en-US"/>
          </a:p>
        </p:txBody>
      </p:sp>
      <p:graphicFrame>
        <p:nvGraphicFramePr>
          <p:cNvPr id="48132" name="개체 3">
            <a:extLst>
              <a:ext uri="{FF2B5EF4-FFF2-40B4-BE49-F238E27FC236}">
                <a16:creationId xmlns:a16="http://schemas.microsoft.com/office/drawing/2014/main" id="{67791E63-5D50-49D6-AB67-B15AF53BD4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08400" y="3933825"/>
          <a:ext cx="4967288" cy="236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5841270" imgH="2780952" progId="Photoshop.Image.7">
                  <p:embed/>
                </p:oleObj>
              </mc:Choice>
              <mc:Fallback>
                <p:oleObj name="Image" r:id="rId2" imgW="5841270" imgH="2780952" progId="Photoshop.Image.7">
                  <p:embed/>
                  <p:pic>
                    <p:nvPicPr>
                      <p:cNvPr id="0" name="개체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3933825"/>
                        <a:ext cx="4967288" cy="2365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8133" name="Picture 3" descr="6_p_13">
            <a:extLst>
              <a:ext uri="{FF2B5EF4-FFF2-40B4-BE49-F238E27FC236}">
                <a16:creationId xmlns:a16="http://schemas.microsoft.com/office/drawing/2014/main" id="{9FA6BEEB-4B68-976F-2932-F86548FE5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0575"/>
            <a:ext cx="5384800" cy="167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오른쪽 화살표 6">
            <a:extLst>
              <a:ext uri="{FF2B5EF4-FFF2-40B4-BE49-F238E27FC236}">
                <a16:creationId xmlns:a16="http://schemas.microsoft.com/office/drawing/2014/main" id="{703C1D86-520F-FA24-AA51-6A15E746FBC3}"/>
              </a:ext>
            </a:extLst>
          </p:cNvPr>
          <p:cNvSpPr/>
          <p:nvPr/>
        </p:nvSpPr>
        <p:spPr>
          <a:xfrm>
            <a:off x="1476375" y="4221163"/>
            <a:ext cx="2159000" cy="17287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8" name="폭발 1 7">
            <a:extLst>
              <a:ext uri="{FF2B5EF4-FFF2-40B4-BE49-F238E27FC236}">
                <a16:creationId xmlns:a16="http://schemas.microsoft.com/office/drawing/2014/main" id="{C21FEBA8-64B5-01E8-3D8C-5B7B7ABD8BB3}"/>
              </a:ext>
            </a:extLst>
          </p:cNvPr>
          <p:cNvSpPr/>
          <p:nvPr/>
        </p:nvSpPr>
        <p:spPr>
          <a:xfrm>
            <a:off x="6372225" y="3155950"/>
            <a:ext cx="2592388" cy="1152525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1400"/>
              <a:t>키 </a:t>
            </a:r>
            <a:r>
              <a:rPr lang="ko-KR" altLang="en-US" sz="1400" dirty="0" err="1"/>
              <a:t>애트리뷰트</a:t>
            </a:r>
            <a:endParaRPr lang="ko-KR" alt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>
            <a:extLst>
              <a:ext uri="{FF2B5EF4-FFF2-40B4-BE49-F238E27FC236}">
                <a16:creationId xmlns:a16="http://schemas.microsoft.com/office/drawing/2014/main" id="{52367A48-9236-0699-6CD4-A0A8741E91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HY동녘B" pitchFamily="18" charset="-127"/>
              </a:rPr>
              <a:t>관계형 데이타베이스 설계란</a:t>
            </a:r>
            <a:r>
              <a:rPr lang="en-US" altLang="ko-KR">
                <a:latin typeface="HY동녘B" pitchFamily="18" charset="-127"/>
              </a:rPr>
              <a:t>?</a:t>
            </a:r>
            <a:endParaRPr lang="ko-KR" altLang="en-US">
              <a:latin typeface="HY동녘B" pitchFamily="18" charset="-127"/>
            </a:endParaRPr>
          </a:p>
        </p:txBody>
      </p:sp>
      <p:sp>
        <p:nvSpPr>
          <p:cNvPr id="9219" name="Freeform 4">
            <a:extLst>
              <a:ext uri="{FF2B5EF4-FFF2-40B4-BE49-F238E27FC236}">
                <a16:creationId xmlns:a16="http://schemas.microsoft.com/office/drawing/2014/main" id="{4052D340-D4D7-0C9E-601C-B27E1FE14947}"/>
              </a:ext>
            </a:extLst>
          </p:cNvPr>
          <p:cNvSpPr>
            <a:spLocks/>
          </p:cNvSpPr>
          <p:nvPr/>
        </p:nvSpPr>
        <p:spPr bwMode="gray">
          <a:xfrm>
            <a:off x="1035050" y="2476500"/>
            <a:ext cx="201930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220" name="Freeform 5">
            <a:extLst>
              <a:ext uri="{FF2B5EF4-FFF2-40B4-BE49-F238E27FC236}">
                <a16:creationId xmlns:a16="http://schemas.microsoft.com/office/drawing/2014/main" id="{D5B91550-B170-5B65-A841-F2791656DB31}"/>
              </a:ext>
            </a:extLst>
          </p:cNvPr>
          <p:cNvSpPr>
            <a:spLocks/>
          </p:cNvSpPr>
          <p:nvPr/>
        </p:nvSpPr>
        <p:spPr bwMode="gray">
          <a:xfrm rot="10800000">
            <a:off x="6102350" y="1525588"/>
            <a:ext cx="192405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221" name="Rectangle 6">
            <a:extLst>
              <a:ext uri="{FF2B5EF4-FFF2-40B4-BE49-F238E27FC236}">
                <a16:creationId xmlns:a16="http://schemas.microsoft.com/office/drawing/2014/main" id="{55CE1A15-5498-EC97-C32F-06D7A8A29A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14438" y="1714500"/>
            <a:ext cx="6629400" cy="1524000"/>
          </a:xfrm>
          <a:prstGeom prst="rect">
            <a:avLst/>
          </a:prstGeom>
          <a:solidFill>
            <a:srgbClr val="006699"/>
          </a:solidFill>
          <a:ln w="9525">
            <a:solidFill>
              <a:srgbClr val="FFFFFF"/>
            </a:solidFill>
            <a:miter lim="800000"/>
            <a:headEnd/>
            <a:tailEnd/>
          </a:ln>
          <a:effectLst>
            <a:outerShdw sy="50000" kx="-2453608" rotWithShape="0">
              <a:schemeClr val="bg2">
                <a:alpha val="50000"/>
              </a:schemeClr>
            </a:outerShdw>
          </a:effec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 애트리뷰트들을 그룹화하는 과정</a:t>
            </a:r>
          </a:p>
        </p:txBody>
      </p:sp>
      <p:grpSp>
        <p:nvGrpSpPr>
          <p:cNvPr id="9222" name="그룹 1">
            <a:extLst>
              <a:ext uri="{FF2B5EF4-FFF2-40B4-BE49-F238E27FC236}">
                <a16:creationId xmlns:a16="http://schemas.microsoft.com/office/drawing/2014/main" id="{E52C99BA-55F7-4BE8-75E1-71F579FCFC3F}"/>
              </a:ext>
            </a:extLst>
          </p:cNvPr>
          <p:cNvGrpSpPr>
            <a:grpSpLocks/>
          </p:cNvGrpSpPr>
          <p:nvPr/>
        </p:nvGrpSpPr>
        <p:grpSpPr bwMode="auto">
          <a:xfrm>
            <a:off x="1214438" y="3324225"/>
            <a:ext cx="6700837" cy="2946400"/>
            <a:chOff x="1143000" y="1666772"/>
            <a:chExt cx="7199313" cy="4275241"/>
          </a:xfrm>
        </p:grpSpPr>
        <p:grpSp>
          <p:nvGrpSpPr>
            <p:cNvPr id="9223" name="그룹 16">
              <a:extLst>
                <a:ext uri="{FF2B5EF4-FFF2-40B4-BE49-F238E27FC236}">
                  <a16:creationId xmlns:a16="http://schemas.microsoft.com/office/drawing/2014/main" id="{D36F9690-F667-E89C-5373-26A5DCF092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9038" y="2112963"/>
              <a:ext cx="7153275" cy="2959100"/>
              <a:chOff x="1189038" y="2112963"/>
              <a:chExt cx="7153275" cy="2857500"/>
            </a:xfrm>
          </p:grpSpPr>
          <p:sp>
            <p:nvSpPr>
              <p:cNvPr id="9234" name="AutoShape 81">
                <a:extLst>
                  <a:ext uri="{FF2B5EF4-FFF2-40B4-BE49-F238E27FC236}">
                    <a16:creationId xmlns:a16="http://schemas.microsoft.com/office/drawing/2014/main" id="{ECC31183-7AC0-377C-5633-0595253CC2C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89038" y="2112963"/>
                <a:ext cx="7153275" cy="2857500"/>
              </a:xfrm>
              <a:prstGeom prst="roundRect">
                <a:avLst>
                  <a:gd name="adj" fmla="val 17509"/>
                </a:avLst>
              </a:prstGeom>
              <a:gradFill rotWithShape="1">
                <a:gsLst>
                  <a:gs pos="0">
                    <a:srgbClr val="C16237"/>
                  </a:gs>
                  <a:gs pos="100000">
                    <a:srgbClr val="AB4E47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9235" name="AutoShape 82">
                <a:extLst>
                  <a:ext uri="{FF2B5EF4-FFF2-40B4-BE49-F238E27FC236}">
                    <a16:creationId xmlns:a16="http://schemas.microsoft.com/office/drawing/2014/main" id="{5D9B5CBF-B2C0-4F5B-6C94-0046DB14135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00163" y="2120900"/>
                <a:ext cx="6937375" cy="2803525"/>
              </a:xfrm>
              <a:prstGeom prst="roundRect">
                <a:avLst>
                  <a:gd name="adj" fmla="val 16667"/>
                </a:avLst>
              </a:prstGeom>
              <a:solidFill>
                <a:srgbClr val="E98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ko-KR" altLang="en-US" sz="2400" b="1">
                    <a:solidFill>
                      <a:srgbClr val="FFC0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좋은 관계형 데이타베이스 설계란</a:t>
                </a:r>
                <a:r>
                  <a:rPr lang="en-US" altLang="ko-KR" sz="2400" b="1">
                    <a:solidFill>
                      <a:srgbClr val="FFC0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?</a:t>
                </a:r>
                <a:endParaRPr lang="ko-KR" altLang="en-US" sz="2400" b="1">
                  <a:solidFill>
                    <a:srgbClr val="FFC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9236" name="AutoShape 83">
                <a:extLst>
                  <a:ext uri="{FF2B5EF4-FFF2-40B4-BE49-F238E27FC236}">
                    <a16:creationId xmlns:a16="http://schemas.microsoft.com/office/drawing/2014/main" id="{CD792DC5-18D7-95E6-6C6F-4E322E0C0DC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57313" y="4184650"/>
                <a:ext cx="6843712" cy="70961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E98B65"/>
                  </a:gs>
                  <a:gs pos="100000">
                    <a:srgbClr val="F2BCA6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9237" name="AutoShape 84">
                <a:extLst>
                  <a:ext uri="{FF2B5EF4-FFF2-40B4-BE49-F238E27FC236}">
                    <a16:creationId xmlns:a16="http://schemas.microsoft.com/office/drawing/2014/main" id="{09E64B96-DAAE-2D37-C3E2-4FC89E092DE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57313" y="2143125"/>
                <a:ext cx="6843712" cy="70802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F8D8CC"/>
                  </a:gs>
                  <a:gs pos="100000">
                    <a:srgbClr val="E98B6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9238" name="Text Box 92">
                <a:extLst>
                  <a:ext uri="{FF2B5EF4-FFF2-40B4-BE49-F238E27FC236}">
                    <a16:creationId xmlns:a16="http://schemas.microsoft.com/office/drawing/2014/main" id="{BBBA1F96-881B-4216-75A5-B9ACABCD41A2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357290" y="2563070"/>
                <a:ext cx="6800850" cy="5052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514350" indent="-514350"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ko-KR">
                  <a:solidFill>
                    <a:srgbClr val="000000"/>
                  </a:solidFill>
                  <a:latin typeface="HY동녘M" pitchFamily="18" charset="-127"/>
                </a:endParaRPr>
              </a:p>
            </p:txBody>
          </p:sp>
        </p:grpSp>
        <p:grpSp>
          <p:nvGrpSpPr>
            <p:cNvPr id="9224" name="Group 85">
              <a:extLst>
                <a:ext uri="{FF2B5EF4-FFF2-40B4-BE49-F238E27FC236}">
                  <a16:creationId xmlns:a16="http://schemas.microsoft.com/office/drawing/2014/main" id="{C8AD3F7A-20FA-BDEA-8838-A0514C00F1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54525" y="1804988"/>
              <a:ext cx="785813" cy="642937"/>
              <a:chOff x="1289" y="582"/>
              <a:chExt cx="668" cy="668"/>
            </a:xfrm>
          </p:grpSpPr>
          <p:sp>
            <p:nvSpPr>
              <p:cNvPr id="9229" name="Oval 86">
                <a:extLst>
                  <a:ext uri="{FF2B5EF4-FFF2-40B4-BE49-F238E27FC236}">
                    <a16:creationId xmlns:a16="http://schemas.microsoft.com/office/drawing/2014/main" id="{8FEB0631-63B9-B779-13F6-5A1A3F301A8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9230" name="Oval 87">
                <a:extLst>
                  <a:ext uri="{FF2B5EF4-FFF2-40B4-BE49-F238E27FC236}">
                    <a16:creationId xmlns:a16="http://schemas.microsoft.com/office/drawing/2014/main" id="{E4461576-EF49-8A11-F7B1-70B0B1A3D48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9231" name="Oval 88">
                <a:extLst>
                  <a:ext uri="{FF2B5EF4-FFF2-40B4-BE49-F238E27FC236}">
                    <a16:creationId xmlns:a16="http://schemas.microsoft.com/office/drawing/2014/main" id="{791A68B3-6C35-7C82-FF00-41E0CB60035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9232" name="Oval 89">
                <a:extLst>
                  <a:ext uri="{FF2B5EF4-FFF2-40B4-BE49-F238E27FC236}">
                    <a16:creationId xmlns:a16="http://schemas.microsoft.com/office/drawing/2014/main" id="{2DACE3AE-39B7-9EB4-F5AC-EABD7D0624F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9233" name="Oval 90">
                <a:extLst>
                  <a:ext uri="{FF2B5EF4-FFF2-40B4-BE49-F238E27FC236}">
                    <a16:creationId xmlns:a16="http://schemas.microsoft.com/office/drawing/2014/main" id="{9361A78F-2735-CAB8-E905-B979C18D229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9225" name="AutoShape 93">
              <a:extLst>
                <a:ext uri="{FF2B5EF4-FFF2-40B4-BE49-F238E27FC236}">
                  <a16:creationId xmlns:a16="http://schemas.microsoft.com/office/drawing/2014/main" id="{FD781FD3-D52F-C4DE-D2FE-E30777BD752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43000" y="5072063"/>
              <a:ext cx="7153275" cy="869950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9226" name="AutoShape 94">
              <a:extLst>
                <a:ext uri="{FF2B5EF4-FFF2-40B4-BE49-F238E27FC236}">
                  <a16:creationId xmlns:a16="http://schemas.microsoft.com/office/drawing/2014/main" id="{019EBEFE-DC52-E533-A5AA-6B1E161A862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90638" y="5095875"/>
              <a:ext cx="6842125" cy="7080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2400">
                  <a:solidFill>
                    <a:srgbClr val="FF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그룹화를 잘 하는 것</a:t>
              </a:r>
            </a:p>
          </p:txBody>
        </p:sp>
        <p:sp>
          <p:nvSpPr>
            <p:cNvPr id="9227" name="TextBox 18">
              <a:extLst>
                <a:ext uri="{FF2B5EF4-FFF2-40B4-BE49-F238E27FC236}">
                  <a16:creationId xmlns:a16="http://schemas.microsoft.com/office/drawing/2014/main" id="{CAD24C16-695F-FBCA-4664-5FCAB98B91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12771" y="1666772"/>
              <a:ext cx="446407" cy="8488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3200" b="1">
                  <a:latin typeface="HY동녘B" pitchFamily="18" charset="-127"/>
                  <a:ea typeface="HY동녘B" pitchFamily="18" charset="-127"/>
                </a:rPr>
                <a:t>?</a:t>
              </a:r>
              <a:endParaRPr lang="ko-KR" altLang="en-US" sz="3200" b="1">
                <a:latin typeface="HY동녘B" pitchFamily="18" charset="-127"/>
                <a:ea typeface="HY동녘B" pitchFamily="18" charset="-127"/>
              </a:endParaRPr>
            </a:p>
          </p:txBody>
        </p:sp>
        <p:sp>
          <p:nvSpPr>
            <p:cNvPr id="9228" name="Text Box 92">
              <a:extLst>
                <a:ext uri="{FF2B5EF4-FFF2-40B4-BE49-F238E27FC236}">
                  <a16:creationId xmlns:a16="http://schemas.microsoft.com/office/drawing/2014/main" id="{8DD29461-4CD3-FA80-52D3-307105A77156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357314" y="2579688"/>
              <a:ext cx="6800850" cy="670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514350" indent="-514350"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AutoNum type="arabicPeriod"/>
              </a:pPr>
              <a:endParaRPr lang="en-US" altLang="ko-KR" sz="2400">
                <a:solidFill>
                  <a:srgbClr val="000000"/>
                </a:solidFill>
                <a:latin typeface="HY동녘M" pitchFamily="18" charset="-127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제목 1">
            <a:extLst>
              <a:ext uri="{FF2B5EF4-FFF2-40B4-BE49-F238E27FC236}">
                <a16:creationId xmlns:a16="http://schemas.microsoft.com/office/drawing/2014/main" id="{FBFF51F6-1D3A-D5A4-8458-0A9D872DAE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 </a:t>
            </a:r>
            <a:r>
              <a:rPr lang="en-US" altLang="ko-KR"/>
              <a:t>1 </a:t>
            </a:r>
            <a:r>
              <a:rPr lang="ko-KR" altLang="en-US"/>
              <a:t>정규형의 문제점</a:t>
            </a:r>
          </a:p>
        </p:txBody>
      </p:sp>
      <p:graphicFrame>
        <p:nvGraphicFramePr>
          <p:cNvPr id="49155" name="개체 3">
            <a:extLst>
              <a:ext uri="{FF2B5EF4-FFF2-40B4-BE49-F238E27FC236}">
                <a16:creationId xmlns:a16="http://schemas.microsoft.com/office/drawing/2014/main" id="{1E2AA1AF-1CB9-4C38-D624-15321A3290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63713" y="3395663"/>
          <a:ext cx="5545137" cy="176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7238095" imgH="2298413" progId="Photoshop.Image.7">
                  <p:embed/>
                </p:oleObj>
              </mc:Choice>
              <mc:Fallback>
                <p:oleObj name="Image" r:id="rId2" imgW="7238095" imgH="2298413" progId="Photoshop.Image.7">
                  <p:embed/>
                  <p:pic>
                    <p:nvPicPr>
                      <p:cNvPr id="0" name="개체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3395663"/>
                        <a:ext cx="5545137" cy="176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DE6F5CB4-E9A6-177C-D763-A838262354BE}"/>
              </a:ext>
            </a:extLst>
          </p:cNvPr>
          <p:cNvSpPr/>
          <p:nvPr/>
        </p:nvSpPr>
        <p:spPr>
          <a:xfrm>
            <a:off x="1547813" y="1700213"/>
            <a:ext cx="5976937" cy="122396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dirty="0"/>
              <a:t>갱신 이상이 발생할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제목 1">
            <a:extLst>
              <a:ext uri="{FF2B5EF4-FFF2-40B4-BE49-F238E27FC236}">
                <a16:creationId xmlns:a16="http://schemas.microsoft.com/office/drawing/2014/main" id="{8EC11928-102F-1B3E-F58B-4AF483667B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 </a:t>
            </a:r>
            <a:r>
              <a:rPr lang="en-US" altLang="ko-KR"/>
              <a:t>1 </a:t>
            </a:r>
            <a:r>
              <a:rPr lang="ko-KR" altLang="en-US"/>
              <a:t>정규형의 갱신이상 원인</a:t>
            </a:r>
          </a:p>
        </p:txBody>
      </p:sp>
      <p:pic>
        <p:nvPicPr>
          <p:cNvPr id="50179" name="Picture 4" descr="339-new">
            <a:extLst>
              <a:ext uri="{FF2B5EF4-FFF2-40B4-BE49-F238E27FC236}">
                <a16:creationId xmlns:a16="http://schemas.microsoft.com/office/drawing/2014/main" id="{492E6189-39BD-CB82-8B55-53972762F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8" y="1700213"/>
            <a:ext cx="8104187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0CB399F-E6CC-6EBB-EF0C-7ED767971FB6}"/>
              </a:ext>
            </a:extLst>
          </p:cNvPr>
          <p:cNvSpPr/>
          <p:nvPr/>
        </p:nvSpPr>
        <p:spPr>
          <a:xfrm>
            <a:off x="1416050" y="1341438"/>
            <a:ext cx="3011488" cy="36036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2000"/>
              <a:t>부분 함수적 종속성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제목 1">
            <a:extLst>
              <a:ext uri="{FF2B5EF4-FFF2-40B4-BE49-F238E27FC236}">
                <a16:creationId xmlns:a16="http://schemas.microsoft.com/office/drawing/2014/main" id="{9540E780-B3E2-8EE0-B011-6D7CE4CA49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 </a:t>
            </a:r>
            <a:r>
              <a:rPr lang="en-US" altLang="ko-KR"/>
              <a:t>2 </a:t>
            </a:r>
            <a:r>
              <a:rPr lang="ko-KR" altLang="en-US"/>
              <a:t>정규형</a:t>
            </a:r>
          </a:p>
        </p:txBody>
      </p:sp>
      <p:sp>
        <p:nvSpPr>
          <p:cNvPr id="51203" name="Freeform 4">
            <a:extLst>
              <a:ext uri="{FF2B5EF4-FFF2-40B4-BE49-F238E27FC236}">
                <a16:creationId xmlns:a16="http://schemas.microsoft.com/office/drawing/2014/main" id="{D0EC9C67-4EF3-D333-4FBB-F1A430E6DAAC}"/>
              </a:ext>
            </a:extLst>
          </p:cNvPr>
          <p:cNvSpPr>
            <a:spLocks/>
          </p:cNvSpPr>
          <p:nvPr/>
        </p:nvSpPr>
        <p:spPr bwMode="gray">
          <a:xfrm>
            <a:off x="1208088" y="2540000"/>
            <a:ext cx="201930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204" name="Freeform 5">
            <a:extLst>
              <a:ext uri="{FF2B5EF4-FFF2-40B4-BE49-F238E27FC236}">
                <a16:creationId xmlns:a16="http://schemas.microsoft.com/office/drawing/2014/main" id="{89CD3577-66EA-F088-1294-63B9F8452856}"/>
              </a:ext>
            </a:extLst>
          </p:cNvPr>
          <p:cNvSpPr>
            <a:spLocks/>
          </p:cNvSpPr>
          <p:nvPr/>
        </p:nvSpPr>
        <p:spPr bwMode="gray">
          <a:xfrm rot="10800000">
            <a:off x="5672138" y="1589088"/>
            <a:ext cx="192405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B9C6A10-50A4-D06E-26DF-515717DCF1D7}"/>
              </a:ext>
            </a:extLst>
          </p:cNvPr>
          <p:cNvSpPr>
            <a:spLocks noChangeArrowheads="1"/>
          </p:cNvSpPr>
          <p:nvPr/>
        </p:nvSpPr>
        <p:spPr bwMode="gray">
          <a:xfrm>
            <a:off x="1387475" y="1778000"/>
            <a:ext cx="6084888" cy="1524000"/>
          </a:xfrm>
          <a:prstGeom prst="rect">
            <a:avLst/>
          </a:prstGeom>
          <a:solidFill>
            <a:srgbClr val="006699"/>
          </a:solidFill>
          <a:ln w="9525">
            <a:solidFill>
              <a:srgbClr val="FFFFFF"/>
            </a:solidFill>
            <a:miter lim="800000"/>
            <a:headEnd/>
            <a:tailEnd/>
          </a:ln>
          <a:effectLst>
            <a:outerShdw sy="50000" kx="-2453608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marL="342900" indent="-342900" eaLnBrk="1" latinLnBrk="1" hangingPunct="1">
              <a:lnSpc>
                <a:spcPct val="150000"/>
              </a:lnSpc>
              <a:buFontTx/>
              <a:buAutoNum type="arabicPeriod"/>
              <a:defRPr/>
            </a:pPr>
            <a:r>
              <a:rPr lang="ko-KR" altLang="en-US" sz="1800" dirty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제 </a:t>
            </a:r>
            <a:r>
              <a:rPr lang="en-US" altLang="ko-KR" sz="1800" dirty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1 </a:t>
            </a:r>
            <a:r>
              <a:rPr lang="ko-KR" altLang="en-US" sz="1800" dirty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정규형을 만족한다</a:t>
            </a:r>
            <a:r>
              <a:rPr lang="en-US" altLang="ko-KR" sz="1800" dirty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.</a:t>
            </a: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sz="1800" dirty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2. </a:t>
            </a:r>
            <a:r>
              <a:rPr lang="ko-KR" altLang="en-US" sz="1800" dirty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기본 키에 속하지 않는 모든 </a:t>
            </a:r>
            <a:r>
              <a:rPr lang="ko-KR" altLang="en-US" sz="1800" dirty="0" err="1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애트리뷰트들이</a:t>
            </a:r>
            <a:r>
              <a:rPr lang="ko-KR" altLang="en-US" sz="1800" dirty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 기본 키에 완전하게 함수적으로 종속한다</a:t>
            </a:r>
            <a:r>
              <a:rPr lang="en-US" altLang="ko-KR" sz="1800" dirty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.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FF180B3C-BA34-7232-835F-0B8DFBC9CB48}"/>
              </a:ext>
            </a:extLst>
          </p:cNvPr>
          <p:cNvSpPr/>
          <p:nvPr/>
        </p:nvSpPr>
        <p:spPr>
          <a:xfrm>
            <a:off x="1416050" y="1341438"/>
            <a:ext cx="1519238" cy="36036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2000" dirty="0"/>
              <a:t>조 건 </a:t>
            </a:r>
          </a:p>
        </p:txBody>
      </p:sp>
      <p:pic>
        <p:nvPicPr>
          <p:cNvPr id="51207" name="Picture 4" descr="6_p_18">
            <a:extLst>
              <a:ext uri="{FF2B5EF4-FFF2-40B4-BE49-F238E27FC236}">
                <a16:creationId xmlns:a16="http://schemas.microsoft.com/office/drawing/2014/main" id="{FCE3C088-7236-2E56-B6D1-BAA33721B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3573463"/>
            <a:ext cx="4875213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제목 1">
            <a:extLst>
              <a:ext uri="{FF2B5EF4-FFF2-40B4-BE49-F238E27FC236}">
                <a16:creationId xmlns:a16="http://schemas.microsoft.com/office/drawing/2014/main" id="{931DD717-AB11-BBBA-F117-C97AADCC2B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 </a:t>
            </a:r>
            <a:r>
              <a:rPr lang="en-US" altLang="ko-KR"/>
              <a:t>2 </a:t>
            </a:r>
            <a:r>
              <a:rPr lang="ko-KR" altLang="en-US"/>
              <a:t>정규형의 문제점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3D8308D-3194-2FFE-6BEB-A0AC52DC852D}"/>
              </a:ext>
            </a:extLst>
          </p:cNvPr>
          <p:cNvSpPr/>
          <p:nvPr/>
        </p:nvSpPr>
        <p:spPr>
          <a:xfrm>
            <a:off x="1547813" y="1700213"/>
            <a:ext cx="5976937" cy="122396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dirty="0"/>
              <a:t>갱신 이상이 여전히 발생할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2228" name="Picture 4" descr="6_p_18">
            <a:extLst>
              <a:ext uri="{FF2B5EF4-FFF2-40B4-BE49-F238E27FC236}">
                <a16:creationId xmlns:a16="http://schemas.microsoft.com/office/drawing/2014/main" id="{E882B8A2-CFA3-5F5E-56B1-A92C7A04F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3284538"/>
            <a:ext cx="4875213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제목 1">
            <a:extLst>
              <a:ext uri="{FF2B5EF4-FFF2-40B4-BE49-F238E27FC236}">
                <a16:creationId xmlns:a16="http://schemas.microsoft.com/office/drawing/2014/main" id="{B554CAE2-CBD8-12C6-C4A8-F2603417E8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 </a:t>
            </a:r>
            <a:r>
              <a:rPr lang="en-US" altLang="ko-KR"/>
              <a:t>2 </a:t>
            </a:r>
            <a:r>
              <a:rPr lang="ko-KR" altLang="en-US"/>
              <a:t>정규형의 갱신이상 원인</a:t>
            </a:r>
          </a:p>
        </p:txBody>
      </p:sp>
      <p:graphicFrame>
        <p:nvGraphicFramePr>
          <p:cNvPr id="53251" name="개체 2">
            <a:extLst>
              <a:ext uri="{FF2B5EF4-FFF2-40B4-BE49-F238E27FC236}">
                <a16:creationId xmlns:a16="http://schemas.microsoft.com/office/drawing/2014/main" id="{00239904-41AF-C9E8-37BE-B3743AD711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87450" y="2060575"/>
          <a:ext cx="6867525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7212698" imgH="4800000" progId="Photoshop.Image.7">
                  <p:embed/>
                </p:oleObj>
              </mc:Choice>
              <mc:Fallback>
                <p:oleObj name="Image" r:id="rId2" imgW="7212698" imgH="4800000" progId="Photoshop.Image.7">
                  <p:embed/>
                  <p:pic>
                    <p:nvPicPr>
                      <p:cNvPr id="0" name="개체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060575"/>
                        <a:ext cx="6867525" cy="3848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B31CBBBA-A483-3728-A2BC-9CF792590C88}"/>
              </a:ext>
            </a:extLst>
          </p:cNvPr>
          <p:cNvSpPr/>
          <p:nvPr/>
        </p:nvSpPr>
        <p:spPr>
          <a:xfrm>
            <a:off x="1416050" y="1341438"/>
            <a:ext cx="3011488" cy="36036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2000" dirty="0"/>
              <a:t>이행적 함수적 종속성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제목 1">
            <a:extLst>
              <a:ext uri="{FF2B5EF4-FFF2-40B4-BE49-F238E27FC236}">
                <a16:creationId xmlns:a16="http://schemas.microsoft.com/office/drawing/2014/main" id="{E4235A9E-FEB4-A7C1-636F-19543E9CD5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 </a:t>
            </a:r>
            <a:r>
              <a:rPr lang="en-US" altLang="ko-KR"/>
              <a:t>3 </a:t>
            </a:r>
            <a:r>
              <a:rPr lang="ko-KR" altLang="en-US"/>
              <a:t>정규형</a:t>
            </a:r>
          </a:p>
        </p:txBody>
      </p:sp>
      <p:sp>
        <p:nvSpPr>
          <p:cNvPr id="54275" name="Freeform 4">
            <a:extLst>
              <a:ext uri="{FF2B5EF4-FFF2-40B4-BE49-F238E27FC236}">
                <a16:creationId xmlns:a16="http://schemas.microsoft.com/office/drawing/2014/main" id="{3CB44CAE-92F9-3605-20D0-5705FC407DE2}"/>
              </a:ext>
            </a:extLst>
          </p:cNvPr>
          <p:cNvSpPr>
            <a:spLocks/>
          </p:cNvSpPr>
          <p:nvPr/>
        </p:nvSpPr>
        <p:spPr bwMode="gray">
          <a:xfrm>
            <a:off x="1208088" y="2540000"/>
            <a:ext cx="201930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4276" name="Freeform 5">
            <a:extLst>
              <a:ext uri="{FF2B5EF4-FFF2-40B4-BE49-F238E27FC236}">
                <a16:creationId xmlns:a16="http://schemas.microsoft.com/office/drawing/2014/main" id="{C7251623-7C3E-2A15-2B94-BED964706994}"/>
              </a:ext>
            </a:extLst>
          </p:cNvPr>
          <p:cNvSpPr>
            <a:spLocks/>
          </p:cNvSpPr>
          <p:nvPr/>
        </p:nvSpPr>
        <p:spPr bwMode="gray">
          <a:xfrm rot="10800000">
            <a:off x="5672138" y="1589088"/>
            <a:ext cx="192405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43490AD-857F-105C-69A2-2B2DF806C44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387475" y="1778000"/>
            <a:ext cx="6084888" cy="1524000"/>
          </a:xfrm>
          <a:prstGeom prst="rect">
            <a:avLst/>
          </a:prstGeom>
          <a:solidFill>
            <a:srgbClr val="006699"/>
          </a:solidFill>
          <a:ln w="9525">
            <a:solidFill>
              <a:srgbClr val="FFFFFF"/>
            </a:solidFill>
            <a:miter lim="800000"/>
            <a:headEnd/>
            <a:tailEnd/>
          </a:ln>
          <a:effectLst>
            <a:outerShdw sy="50000" kx="-2453608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marL="342900" indent="-342900" eaLnBrk="1" latinLnBrk="1" hangingPunct="1">
              <a:lnSpc>
                <a:spcPct val="150000"/>
              </a:lnSpc>
              <a:buFontTx/>
              <a:buAutoNum type="arabicPeriod"/>
              <a:defRPr/>
            </a:pPr>
            <a:r>
              <a:rPr lang="ko-KR" altLang="en-US" sz="1800" dirty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제 </a:t>
            </a:r>
            <a:r>
              <a:rPr lang="en-US" altLang="ko-KR" sz="1800" dirty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2 </a:t>
            </a:r>
            <a:r>
              <a:rPr lang="ko-KR" altLang="en-US" sz="1800" dirty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정규형을 만족한다</a:t>
            </a:r>
            <a:r>
              <a:rPr lang="en-US" altLang="ko-KR" sz="1800" dirty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.</a:t>
            </a: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sz="1800" dirty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2. </a:t>
            </a:r>
            <a:r>
              <a:rPr lang="ko-KR" altLang="en-US" sz="1800" dirty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기본 키에 속하지 않는 모든 </a:t>
            </a:r>
            <a:r>
              <a:rPr lang="ko-KR" altLang="en-US" sz="1800" dirty="0" err="1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애트리뷰트들이</a:t>
            </a:r>
            <a:r>
              <a:rPr lang="ko-KR" altLang="en-US" sz="1800" dirty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 기본 키에 이행적으로 종속하지 않는다</a:t>
            </a:r>
            <a:r>
              <a:rPr lang="en-US" altLang="ko-KR" sz="1800" dirty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.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0650FA5-F0D1-701F-9C28-E2EB18055DBA}"/>
              </a:ext>
            </a:extLst>
          </p:cNvPr>
          <p:cNvSpPr/>
          <p:nvPr/>
        </p:nvSpPr>
        <p:spPr>
          <a:xfrm>
            <a:off x="1416050" y="1341438"/>
            <a:ext cx="1519238" cy="36036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2000" dirty="0"/>
              <a:t>조 건 </a:t>
            </a:r>
          </a:p>
        </p:txBody>
      </p:sp>
      <p:graphicFrame>
        <p:nvGraphicFramePr>
          <p:cNvPr id="54279" name="개체 2">
            <a:extLst>
              <a:ext uri="{FF2B5EF4-FFF2-40B4-BE49-F238E27FC236}">
                <a16:creationId xmlns:a16="http://schemas.microsoft.com/office/drawing/2014/main" id="{E6318C14-643F-EDD4-DF19-54D0AB13FA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3933825"/>
          <a:ext cx="3132138" cy="202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4622222" imgH="2717460" progId="Photoshop.Image.7">
                  <p:embed/>
                </p:oleObj>
              </mc:Choice>
              <mc:Fallback>
                <p:oleObj name="Image" r:id="rId2" imgW="4622222" imgH="2717460" progId="Photoshop.Image.7">
                  <p:embed/>
                  <p:pic>
                    <p:nvPicPr>
                      <p:cNvPr id="0" name="개체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933825"/>
                        <a:ext cx="3132138" cy="2024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CBD00FF5-A31D-12C8-FB42-DA51347EAA9F}"/>
              </a:ext>
            </a:extLst>
          </p:cNvPr>
          <p:cNvSpPr/>
          <p:nvPr/>
        </p:nvSpPr>
        <p:spPr>
          <a:xfrm>
            <a:off x="3132138" y="3573463"/>
            <a:ext cx="5903912" cy="316865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 eaLnBrk="1" latinLnBrk="1" hangingPunct="1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ko-KR" altLang="en-US" sz="1200" b="1" dirty="0">
                <a:solidFill>
                  <a:schemeClr val="tx2">
                    <a:lumMod val="75000"/>
                  </a:schemeClr>
                </a:solidFill>
              </a:rPr>
              <a:t>수강 </a:t>
            </a:r>
            <a:r>
              <a:rPr lang="ko-KR" altLang="en-US" sz="1200" b="1" dirty="0" err="1">
                <a:solidFill>
                  <a:schemeClr val="tx2">
                    <a:lumMod val="75000"/>
                  </a:schemeClr>
                </a:solidFill>
              </a:rPr>
              <a:t>릴레이션에서</a:t>
            </a:r>
            <a:r>
              <a:rPr lang="ko-KR" altLang="en-US" sz="1200" b="1" dirty="0">
                <a:solidFill>
                  <a:schemeClr val="tx2">
                    <a:lumMod val="75000"/>
                  </a:schemeClr>
                </a:solidFill>
              </a:rPr>
              <a:t> 각 학생은 여러 과목을 수강할 수 있고</a:t>
            </a:r>
            <a:r>
              <a:rPr lang="en-US" altLang="ko-KR" sz="1200" b="1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tx2">
                    <a:lumMod val="75000"/>
                  </a:schemeClr>
                </a:solidFill>
              </a:rPr>
              <a:t>각 강사는 한 과목만 가르침</a:t>
            </a:r>
            <a:r>
              <a:rPr lang="en-US" altLang="ko-KR" sz="1200" b="1" dirty="0">
                <a:solidFill>
                  <a:schemeClr val="tx2">
                    <a:lumMod val="75000"/>
                  </a:schemeClr>
                </a:solidFill>
              </a:rPr>
              <a:t>. </a:t>
            </a:r>
            <a:r>
              <a:rPr lang="ko-KR" altLang="en-US" sz="1200" b="1" dirty="0">
                <a:solidFill>
                  <a:schemeClr val="tx2">
                    <a:lumMod val="75000"/>
                  </a:schemeClr>
                </a:solidFill>
              </a:rPr>
              <a:t>이 </a:t>
            </a:r>
            <a:r>
              <a:rPr lang="ko-KR" altLang="en-US" sz="1200" b="1" dirty="0" err="1">
                <a:solidFill>
                  <a:schemeClr val="tx2">
                    <a:lumMod val="75000"/>
                  </a:schemeClr>
                </a:solidFill>
              </a:rPr>
              <a:t>릴레이션의</a:t>
            </a:r>
            <a:r>
              <a:rPr lang="ko-KR" altLang="en-US" sz="1200" b="1" dirty="0">
                <a:solidFill>
                  <a:schemeClr val="tx2">
                    <a:lumMod val="75000"/>
                  </a:schemeClr>
                </a:solidFill>
              </a:rPr>
              <a:t> 기본 키는 </a:t>
            </a:r>
            <a:r>
              <a:rPr lang="en-US" altLang="ko-KR" sz="1200" b="1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ko-KR" altLang="en-US" sz="1200" b="1" dirty="0">
                <a:solidFill>
                  <a:schemeClr val="tx2">
                    <a:lumMod val="75000"/>
                  </a:schemeClr>
                </a:solidFill>
              </a:rPr>
              <a:t>학번</a:t>
            </a:r>
            <a:r>
              <a:rPr lang="en-US" altLang="ko-KR" sz="1200" b="1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tx2">
                    <a:lumMod val="75000"/>
                  </a:schemeClr>
                </a:solidFill>
              </a:rPr>
              <a:t>과목</a:t>
            </a:r>
            <a:r>
              <a:rPr lang="en-US" altLang="ko-KR" sz="1200" b="1" dirty="0">
                <a:solidFill>
                  <a:schemeClr val="tx2">
                    <a:lumMod val="75000"/>
                  </a:schemeClr>
                </a:solidFill>
              </a:rPr>
              <a:t>) </a:t>
            </a:r>
          </a:p>
          <a:p>
            <a:pPr marL="285750" indent="-285750" eaLnBrk="1" latinLnBrk="1" hangingPunct="1">
              <a:lnSpc>
                <a:spcPct val="140000"/>
              </a:lnSpc>
              <a:buFont typeface="Wingdings" pitchFamily="2" charset="2"/>
              <a:buChar char="l"/>
              <a:defRPr/>
            </a:pPr>
            <a:endParaRPr lang="en-US" altLang="ko-KR" sz="1200" b="1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eaLnBrk="1" latinLnBrk="1" hangingPunct="1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ko-KR" altLang="en-US" sz="1200" b="1" dirty="0">
                <a:solidFill>
                  <a:schemeClr val="tx2">
                    <a:lumMod val="75000"/>
                  </a:schemeClr>
                </a:solidFill>
              </a:rPr>
              <a:t>키가 아닌 강사 </a:t>
            </a:r>
            <a:r>
              <a:rPr lang="ko-KR" altLang="en-US" sz="1200" b="1" dirty="0" err="1">
                <a:solidFill>
                  <a:schemeClr val="tx2">
                    <a:lumMod val="75000"/>
                  </a:schemeClr>
                </a:solidFill>
              </a:rPr>
              <a:t>애트리뷰트가</a:t>
            </a:r>
            <a:r>
              <a:rPr lang="ko-KR" altLang="en-US" sz="1200" b="1" dirty="0">
                <a:solidFill>
                  <a:schemeClr val="tx2">
                    <a:lumMod val="75000"/>
                  </a:schemeClr>
                </a:solidFill>
              </a:rPr>
              <a:t> 기본 키에 완전하게 함수적으로 종속하므로 제</a:t>
            </a:r>
            <a:r>
              <a:rPr lang="en-US" altLang="ko-KR" sz="1200" b="1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ko-KR" altLang="en-US" sz="1200" b="1" dirty="0">
                <a:solidFill>
                  <a:schemeClr val="tx2">
                    <a:lumMod val="75000"/>
                  </a:schemeClr>
                </a:solidFill>
              </a:rPr>
              <a:t>정규형을 만족하고</a:t>
            </a:r>
            <a:r>
              <a:rPr lang="en-US" altLang="ko-KR" sz="1200" b="1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tx2">
                    <a:lumMod val="75000"/>
                  </a:schemeClr>
                </a:solidFill>
              </a:rPr>
              <a:t>키가 아닌 강사 </a:t>
            </a:r>
            <a:r>
              <a:rPr lang="ko-KR" altLang="en-US" sz="1200" b="1" dirty="0" err="1">
                <a:solidFill>
                  <a:schemeClr val="tx2">
                    <a:lumMod val="75000"/>
                  </a:schemeClr>
                </a:solidFill>
              </a:rPr>
              <a:t>애트리뷰트가</a:t>
            </a:r>
            <a:r>
              <a:rPr lang="ko-KR" altLang="en-US" sz="1200" b="1" dirty="0">
                <a:solidFill>
                  <a:schemeClr val="tx2">
                    <a:lumMod val="75000"/>
                  </a:schemeClr>
                </a:solidFill>
              </a:rPr>
              <a:t> 기본 키에 직접 종속하므로 제</a:t>
            </a:r>
            <a:r>
              <a:rPr lang="en-US" altLang="ko-KR" sz="1200" b="1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ko-KR" altLang="en-US" sz="1200" b="1" dirty="0">
                <a:solidFill>
                  <a:schemeClr val="tx2">
                    <a:lumMod val="75000"/>
                  </a:schemeClr>
                </a:solidFill>
              </a:rPr>
              <a:t>정규형도 만족함</a:t>
            </a:r>
            <a:endParaRPr lang="en-US" altLang="ko-KR" sz="1200" b="1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eaLnBrk="1" latinLnBrk="1" hangingPunct="1">
              <a:lnSpc>
                <a:spcPct val="140000"/>
              </a:lnSpc>
              <a:buFont typeface="Wingdings" pitchFamily="2" charset="2"/>
              <a:buChar char="l"/>
              <a:defRPr/>
            </a:pPr>
            <a:endParaRPr lang="en-US" altLang="ko-KR" sz="1200" b="1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eaLnBrk="1" latinLnBrk="1" hangingPunct="1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ko-KR" altLang="en-US" sz="1200" b="1" dirty="0">
                <a:solidFill>
                  <a:schemeClr val="tx2">
                    <a:lumMod val="75000"/>
                  </a:schemeClr>
                </a:solidFill>
              </a:rPr>
              <a:t>이 </a:t>
            </a:r>
            <a:r>
              <a:rPr lang="ko-KR" altLang="en-US" sz="1200" b="1" dirty="0" err="1">
                <a:solidFill>
                  <a:schemeClr val="tx2">
                    <a:lumMod val="75000"/>
                  </a:schemeClr>
                </a:solidFill>
              </a:rPr>
              <a:t>릴레이션에는</a:t>
            </a:r>
            <a:r>
              <a:rPr lang="ko-KR" altLang="en-US" sz="1200" b="1" dirty="0">
                <a:solidFill>
                  <a:schemeClr val="tx2">
                    <a:lumMod val="75000"/>
                  </a:schemeClr>
                </a:solidFill>
              </a:rPr>
              <a:t> 아래와 같은 함수적 종속성들이 존재함 </a:t>
            </a:r>
          </a:p>
          <a:p>
            <a:pPr lvl="1" eaLnBrk="1" latinLnBrk="1" hangingPunct="1">
              <a:lnSpc>
                <a:spcPct val="140000"/>
              </a:lnSpc>
              <a:defRPr/>
            </a:pPr>
            <a:r>
              <a:rPr lang="ko-KR" altLang="en-US" sz="1200" b="1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en-US" altLang="ko-KR" sz="1200" b="1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ko-KR" altLang="en-US" sz="1200" b="1" dirty="0">
                <a:solidFill>
                  <a:schemeClr val="tx2">
                    <a:lumMod val="75000"/>
                  </a:schemeClr>
                </a:solidFill>
              </a:rPr>
              <a:t>학번</a:t>
            </a:r>
            <a:r>
              <a:rPr lang="en-US" altLang="ko-KR" sz="1200" b="1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tx2">
                    <a:lumMod val="75000"/>
                  </a:schemeClr>
                </a:solidFill>
              </a:rPr>
              <a:t>과목</a:t>
            </a:r>
            <a:r>
              <a:rPr lang="en-US" altLang="ko-KR" sz="1200" b="1" dirty="0">
                <a:solidFill>
                  <a:schemeClr val="tx2">
                    <a:lumMod val="75000"/>
                  </a:schemeClr>
                </a:solidFill>
              </a:rPr>
              <a:t>) → </a:t>
            </a:r>
            <a:r>
              <a:rPr lang="ko-KR" altLang="en-US" sz="1200" b="1" dirty="0">
                <a:solidFill>
                  <a:schemeClr val="tx2">
                    <a:lumMod val="75000"/>
                  </a:schemeClr>
                </a:solidFill>
              </a:rPr>
              <a:t>강사</a:t>
            </a:r>
          </a:p>
          <a:p>
            <a:pPr lvl="1" eaLnBrk="1" latinLnBrk="1" hangingPunct="1">
              <a:lnSpc>
                <a:spcPct val="140000"/>
              </a:lnSpc>
              <a:defRPr/>
            </a:pPr>
            <a:r>
              <a:rPr lang="ko-KR" altLang="en-US" sz="1200" b="1" dirty="0">
                <a:solidFill>
                  <a:schemeClr val="tx2">
                    <a:lumMod val="75000"/>
                  </a:schemeClr>
                </a:solidFill>
              </a:rPr>
              <a:t>	강사 → 과목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제목 1">
            <a:extLst>
              <a:ext uri="{FF2B5EF4-FFF2-40B4-BE49-F238E27FC236}">
                <a16:creationId xmlns:a16="http://schemas.microsoft.com/office/drawing/2014/main" id="{9D24FDBF-B657-FFBE-BAEA-154A8E287A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 </a:t>
            </a:r>
            <a:r>
              <a:rPr lang="en-US" altLang="ko-KR"/>
              <a:t>3 </a:t>
            </a:r>
            <a:r>
              <a:rPr lang="ko-KR" altLang="en-US"/>
              <a:t>정규형의 문제점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A2A7C09C-60A7-7ED6-4D82-6F36B2824C92}"/>
              </a:ext>
            </a:extLst>
          </p:cNvPr>
          <p:cNvSpPr/>
          <p:nvPr/>
        </p:nvSpPr>
        <p:spPr>
          <a:xfrm>
            <a:off x="1547813" y="1700213"/>
            <a:ext cx="5976937" cy="79216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dirty="0"/>
              <a:t>갱신 이상이 여전히 발생할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943B9FF5-6560-92B9-6B77-8CBAC2FE136D}"/>
              </a:ext>
            </a:extLst>
          </p:cNvPr>
          <p:cNvSpPr/>
          <p:nvPr/>
        </p:nvSpPr>
        <p:spPr>
          <a:xfrm>
            <a:off x="2987675" y="2838450"/>
            <a:ext cx="5905500" cy="33988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lnSpc>
                <a:spcPct val="140000"/>
              </a:lnSpc>
              <a:buFont typeface="Wingdings" pitchFamily="2" charset="2"/>
              <a:buChar char="q"/>
              <a:defRPr/>
            </a:pPr>
            <a:r>
              <a:rPr lang="ko-KR" altLang="en-US" sz="1100" b="1" dirty="0"/>
              <a:t>수정 이상</a:t>
            </a:r>
          </a:p>
          <a:p>
            <a:pPr lvl="1" eaLnBrk="1" latinLnBrk="1" hangingPunct="1">
              <a:lnSpc>
                <a:spcPct val="140000"/>
              </a:lnSpc>
              <a:defRPr/>
            </a:pPr>
            <a:r>
              <a:rPr lang="ko-KR" altLang="en-US" sz="1200" b="1" dirty="0"/>
              <a:t>여러 학생이 수강 중인 어떤 과목의 강사가 변경되었을 때 그 과목을 수강하는 모든 학생들의 </a:t>
            </a:r>
            <a:r>
              <a:rPr lang="ko-KR" altLang="en-US" sz="1200" b="1" dirty="0" err="1"/>
              <a:t>투플에서</a:t>
            </a:r>
            <a:r>
              <a:rPr lang="ko-KR" altLang="en-US" sz="1200" b="1" dirty="0"/>
              <a:t> 강사를 수정하지 않으면 데이터베이스의 일관성이 유지되지 않음</a:t>
            </a:r>
          </a:p>
          <a:p>
            <a:pPr eaLnBrk="1" latinLnBrk="1" hangingPunct="1">
              <a:lnSpc>
                <a:spcPct val="140000"/>
              </a:lnSpc>
              <a:buFont typeface="Wingdings" pitchFamily="2" charset="2"/>
              <a:buChar char="q"/>
              <a:defRPr/>
            </a:pPr>
            <a:r>
              <a:rPr lang="ko-KR" altLang="en-US" sz="1100" b="1" dirty="0"/>
              <a:t>삽입 이상</a:t>
            </a:r>
          </a:p>
          <a:p>
            <a:pPr lvl="1" eaLnBrk="1" latinLnBrk="1" hangingPunct="1">
              <a:lnSpc>
                <a:spcPct val="140000"/>
              </a:lnSpc>
              <a:defRPr/>
            </a:pPr>
            <a:r>
              <a:rPr lang="ko-KR" altLang="en-US" sz="1200" b="1" dirty="0"/>
              <a:t>어떤 과목을 신설하여 아직 수강하는 학생이 없으면 어떤 강사가 그 과목을 가르친다는 정보를 입력할 수 없다</a:t>
            </a:r>
            <a:r>
              <a:rPr lang="en-US" altLang="ko-KR" sz="1200" b="1" dirty="0"/>
              <a:t>. </a:t>
            </a:r>
            <a:r>
              <a:rPr lang="ko-KR" altLang="en-US" sz="1200" b="1" dirty="0"/>
              <a:t>왜냐하면 학번이 기본 키를 구성하는 </a:t>
            </a:r>
            <a:r>
              <a:rPr lang="ko-KR" altLang="en-US" sz="1200" b="1" dirty="0" err="1"/>
              <a:t>애트리뷰트인데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엔티티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무결성</a:t>
            </a:r>
            <a:r>
              <a:rPr lang="ko-KR" altLang="en-US" sz="1200" b="1" dirty="0"/>
              <a:t> 제약조건에 따라 기본 키를 구성하는 </a:t>
            </a:r>
            <a:r>
              <a:rPr lang="ko-KR" altLang="en-US" sz="1200" b="1" dirty="0" err="1"/>
              <a:t>애트리뷰트에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널값을</a:t>
            </a:r>
            <a:r>
              <a:rPr lang="ko-KR" altLang="en-US" sz="1200" b="1" dirty="0"/>
              <a:t> 입력할 수 없기 때문</a:t>
            </a:r>
          </a:p>
          <a:p>
            <a:pPr eaLnBrk="1" latinLnBrk="1" hangingPunct="1">
              <a:lnSpc>
                <a:spcPct val="140000"/>
              </a:lnSpc>
              <a:buFont typeface="Wingdings" pitchFamily="2" charset="2"/>
              <a:buChar char="q"/>
              <a:defRPr/>
            </a:pPr>
            <a:r>
              <a:rPr lang="ko-KR" altLang="en-US" sz="1100" b="1" dirty="0"/>
              <a:t>삭제 이상</a:t>
            </a:r>
          </a:p>
          <a:p>
            <a:pPr lvl="1" eaLnBrk="1" latinLnBrk="1" hangingPunct="1">
              <a:lnSpc>
                <a:spcPct val="140000"/>
              </a:lnSpc>
              <a:defRPr/>
            </a:pPr>
            <a:r>
              <a:rPr lang="ko-KR" altLang="en-US" sz="1200" b="1" dirty="0"/>
              <a:t>어떤 과목을 이수하는 학생이 한 명밖에 없는데 이 학생의 </a:t>
            </a:r>
            <a:r>
              <a:rPr lang="ko-KR" altLang="en-US" sz="1200" b="1" dirty="0" err="1"/>
              <a:t>투플을</a:t>
            </a:r>
            <a:r>
              <a:rPr lang="ko-KR" altLang="en-US" sz="1200" b="1" dirty="0"/>
              <a:t> 삭제하면 그 과목을 가르치는 강사에 관한 정보도 함께 삭제됨</a:t>
            </a:r>
          </a:p>
          <a:p>
            <a:pPr marL="285750" indent="-285750" eaLnBrk="1" latinLnBrk="1" hangingPunct="1">
              <a:lnSpc>
                <a:spcPct val="140000"/>
              </a:lnSpc>
              <a:buFont typeface="Wingdings" pitchFamily="2" charset="2"/>
              <a:buChar char="l"/>
              <a:defRPr/>
            </a:pPr>
            <a:endParaRPr lang="ko-KR" altLang="en-US" sz="900" b="1" dirty="0"/>
          </a:p>
        </p:txBody>
      </p:sp>
      <p:graphicFrame>
        <p:nvGraphicFramePr>
          <p:cNvPr id="55301" name="개체 3">
            <a:extLst>
              <a:ext uri="{FF2B5EF4-FFF2-40B4-BE49-F238E27FC236}">
                <a16:creationId xmlns:a16="http://schemas.microsoft.com/office/drawing/2014/main" id="{90FD36FB-C69D-39A7-9ABF-994BEA243D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925" y="3284538"/>
          <a:ext cx="2855913" cy="167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4622222" imgH="2717460" progId="Photoshop.Image.7">
                  <p:embed/>
                </p:oleObj>
              </mc:Choice>
              <mc:Fallback>
                <p:oleObj name="Image" r:id="rId2" imgW="4622222" imgH="2717460" progId="Photoshop.Image.7">
                  <p:embed/>
                  <p:pic>
                    <p:nvPicPr>
                      <p:cNvPr id="0" name="개체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3284538"/>
                        <a:ext cx="2855913" cy="167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제목 1">
            <a:extLst>
              <a:ext uri="{FF2B5EF4-FFF2-40B4-BE49-F238E27FC236}">
                <a16:creationId xmlns:a16="http://schemas.microsoft.com/office/drawing/2014/main" id="{4B330270-18FE-EDC2-E783-E7B8565EB9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 </a:t>
            </a:r>
            <a:r>
              <a:rPr lang="en-US" altLang="ko-KR"/>
              <a:t>3 </a:t>
            </a:r>
            <a:r>
              <a:rPr lang="ko-KR" altLang="en-US"/>
              <a:t>정규형의 갱신이상 원인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34F864A3-F491-DBFA-F0FF-05B809F82848}"/>
              </a:ext>
            </a:extLst>
          </p:cNvPr>
          <p:cNvSpPr/>
          <p:nvPr/>
        </p:nvSpPr>
        <p:spPr>
          <a:xfrm>
            <a:off x="1416050" y="1700213"/>
            <a:ext cx="6684963" cy="79216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2000" dirty="0"/>
              <a:t>키가 아닌 결정자가 있기 때문</a:t>
            </a:r>
          </a:p>
        </p:txBody>
      </p:sp>
      <p:graphicFrame>
        <p:nvGraphicFramePr>
          <p:cNvPr id="56324" name="개체 3">
            <a:extLst>
              <a:ext uri="{FF2B5EF4-FFF2-40B4-BE49-F238E27FC236}">
                <a16:creationId xmlns:a16="http://schemas.microsoft.com/office/drawing/2014/main" id="{5B9FFF91-66E4-1957-23F5-9419BC1AD3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71775" y="3068638"/>
          <a:ext cx="3960813" cy="232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4622222" imgH="2717460" progId="Photoshop.Image.7">
                  <p:embed/>
                </p:oleObj>
              </mc:Choice>
              <mc:Fallback>
                <p:oleObj name="Image" r:id="rId2" imgW="4622222" imgH="2717460" progId="Photoshop.Image.7">
                  <p:embed/>
                  <p:pic>
                    <p:nvPicPr>
                      <p:cNvPr id="0" name="개체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3068638"/>
                        <a:ext cx="3960813" cy="2328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94447CB1-3EBC-0BC7-47C3-A88CC00CDE89}"/>
              </a:ext>
            </a:extLst>
          </p:cNvPr>
          <p:cNvSpPr/>
          <p:nvPr/>
        </p:nvSpPr>
        <p:spPr>
          <a:xfrm>
            <a:off x="6443663" y="3429000"/>
            <a:ext cx="1927225" cy="4794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eaLnBrk="1" latinLnBrk="1" hangingPunct="1">
              <a:lnSpc>
                <a:spcPct val="140000"/>
              </a:lnSpc>
              <a:defRPr/>
            </a:pPr>
            <a:r>
              <a:rPr lang="ko-KR" altLang="en-US" sz="1800" b="1" dirty="0">
                <a:solidFill>
                  <a:schemeClr val="tx2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강사 → 과목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제목 1">
            <a:extLst>
              <a:ext uri="{FF2B5EF4-FFF2-40B4-BE49-F238E27FC236}">
                <a16:creationId xmlns:a16="http://schemas.microsoft.com/office/drawing/2014/main" id="{CCCD157B-32B1-4081-59A2-D63272759D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HY견고딕" panose="02030600000101010101" pitchFamily="18" charset="-127"/>
                <a:ea typeface="HY견고딕" panose="02030600000101010101" pitchFamily="18" charset="-127"/>
              </a:rPr>
              <a:t>BCNF</a:t>
            </a:r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7347" name="Freeform 4">
            <a:extLst>
              <a:ext uri="{FF2B5EF4-FFF2-40B4-BE49-F238E27FC236}">
                <a16:creationId xmlns:a16="http://schemas.microsoft.com/office/drawing/2014/main" id="{7B87EB6A-46CF-95BD-B1EE-77C772073C52}"/>
              </a:ext>
            </a:extLst>
          </p:cNvPr>
          <p:cNvSpPr>
            <a:spLocks/>
          </p:cNvSpPr>
          <p:nvPr/>
        </p:nvSpPr>
        <p:spPr bwMode="gray">
          <a:xfrm>
            <a:off x="1208088" y="2276475"/>
            <a:ext cx="201930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7348" name="Freeform 5">
            <a:extLst>
              <a:ext uri="{FF2B5EF4-FFF2-40B4-BE49-F238E27FC236}">
                <a16:creationId xmlns:a16="http://schemas.microsoft.com/office/drawing/2014/main" id="{AD74780D-4C82-EE9A-EC2D-C15F846B926C}"/>
              </a:ext>
            </a:extLst>
          </p:cNvPr>
          <p:cNvSpPr>
            <a:spLocks/>
          </p:cNvSpPr>
          <p:nvPr/>
        </p:nvSpPr>
        <p:spPr bwMode="gray">
          <a:xfrm rot="10800000">
            <a:off x="5672138" y="1589088"/>
            <a:ext cx="192405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5470309-5EED-3E85-A341-A1D2616A26DF}"/>
              </a:ext>
            </a:extLst>
          </p:cNvPr>
          <p:cNvSpPr>
            <a:spLocks noChangeArrowheads="1"/>
          </p:cNvSpPr>
          <p:nvPr/>
        </p:nvSpPr>
        <p:spPr bwMode="gray">
          <a:xfrm>
            <a:off x="1387475" y="1778000"/>
            <a:ext cx="6084888" cy="1290638"/>
          </a:xfrm>
          <a:prstGeom prst="rect">
            <a:avLst/>
          </a:prstGeom>
          <a:solidFill>
            <a:srgbClr val="006699"/>
          </a:solidFill>
          <a:ln w="9525">
            <a:solidFill>
              <a:srgbClr val="FFFFFF"/>
            </a:solidFill>
            <a:miter lim="800000"/>
            <a:headEnd/>
            <a:tailEnd/>
          </a:ln>
          <a:effectLst>
            <a:outerShdw sy="50000" kx="-2453608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marL="342900" indent="-342900" eaLnBrk="1" latinLnBrk="1" hangingPunct="1">
              <a:lnSpc>
                <a:spcPct val="150000"/>
              </a:lnSpc>
              <a:buFontTx/>
              <a:buAutoNum type="arabicPeriod"/>
              <a:defRPr/>
            </a:pPr>
            <a:r>
              <a:rPr lang="ko-KR" altLang="en-US" sz="1800" dirty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제 </a:t>
            </a:r>
            <a:r>
              <a:rPr lang="en-US" altLang="ko-KR" sz="1800" dirty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3 </a:t>
            </a:r>
            <a:r>
              <a:rPr lang="ko-KR" altLang="en-US" sz="1800" dirty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정규형을 만족한다</a:t>
            </a:r>
            <a:r>
              <a:rPr lang="en-US" altLang="ko-KR" sz="1800" dirty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.</a:t>
            </a: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sz="1800" dirty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2. </a:t>
            </a:r>
            <a:r>
              <a:rPr lang="ko-KR" altLang="en-US" sz="1800" dirty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모든</a:t>
            </a:r>
            <a:r>
              <a:rPr lang="en-US" altLang="ko-KR" sz="1800" dirty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 </a:t>
            </a:r>
            <a:r>
              <a:rPr lang="ko-KR" altLang="en-US" sz="1800" dirty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결정자가 후보 키이어야 한다</a:t>
            </a:r>
            <a:r>
              <a:rPr lang="en-US" altLang="ko-KR" sz="1800" dirty="0">
                <a:solidFill>
                  <a:srgbClr val="FFFF00"/>
                </a:solidFill>
                <a:latin typeface="HY동녘M" pitchFamily="18" charset="-127"/>
                <a:ea typeface="HY동녘M" pitchFamily="18" charset="-127"/>
              </a:rPr>
              <a:t>.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103758C7-D713-788A-79D0-5FEB62A725F0}"/>
              </a:ext>
            </a:extLst>
          </p:cNvPr>
          <p:cNvSpPr/>
          <p:nvPr/>
        </p:nvSpPr>
        <p:spPr>
          <a:xfrm>
            <a:off x="1416050" y="1341438"/>
            <a:ext cx="1519238" cy="36036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2000" dirty="0"/>
              <a:t>조 건 </a:t>
            </a:r>
          </a:p>
        </p:txBody>
      </p:sp>
      <p:pic>
        <p:nvPicPr>
          <p:cNvPr id="57351" name="Picture 3" descr="344-new">
            <a:extLst>
              <a:ext uri="{FF2B5EF4-FFF2-40B4-BE49-F238E27FC236}">
                <a16:creationId xmlns:a16="http://schemas.microsoft.com/office/drawing/2014/main" id="{E2EDE5C9-68EA-AC13-86C9-8AF6955FF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588" y="3429000"/>
            <a:ext cx="4284662" cy="329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제목 1">
            <a:extLst>
              <a:ext uri="{FF2B5EF4-FFF2-40B4-BE49-F238E27FC236}">
                <a16:creationId xmlns:a16="http://schemas.microsoft.com/office/drawing/2014/main" id="{90C9A0FB-32E3-EF39-0FC0-FBE659C236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정규화 과정</a:t>
            </a:r>
          </a:p>
        </p:txBody>
      </p:sp>
      <p:graphicFrame>
        <p:nvGraphicFramePr>
          <p:cNvPr id="58371" name="개체 3">
            <a:extLst>
              <a:ext uri="{FF2B5EF4-FFF2-40B4-BE49-F238E27FC236}">
                <a16:creationId xmlns:a16="http://schemas.microsoft.com/office/drawing/2014/main" id="{D29F73BC-225A-FCC0-C594-1E5E2C9C69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22400" y="1785938"/>
          <a:ext cx="6299200" cy="467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6298413" imgH="6019048" progId="Photoshop.Image.7">
                  <p:embed/>
                </p:oleObj>
              </mc:Choice>
              <mc:Fallback>
                <p:oleObj name="Image" r:id="rId2" imgW="6298413" imgH="6019048" progId="Photoshop.Image.7">
                  <p:embed/>
                  <p:pic>
                    <p:nvPicPr>
                      <p:cNvPr id="0" name="개체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2400" y="1785938"/>
                        <a:ext cx="6299200" cy="467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88AF040D-51BF-DD27-47C8-A844863786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생각해 봅시다</a:t>
            </a:r>
            <a:r>
              <a:rPr lang="en-US" altLang="ko-KR"/>
              <a:t>.</a:t>
            </a:r>
            <a:endParaRPr lang="ko-KR" altLang="en-US"/>
          </a:p>
        </p:txBody>
      </p:sp>
      <p:grpSp>
        <p:nvGrpSpPr>
          <p:cNvPr id="11267" name="그룹 16">
            <a:extLst>
              <a:ext uri="{FF2B5EF4-FFF2-40B4-BE49-F238E27FC236}">
                <a16:creationId xmlns:a16="http://schemas.microsoft.com/office/drawing/2014/main" id="{012E0461-499A-5D1B-E515-EB2C448DC38B}"/>
              </a:ext>
            </a:extLst>
          </p:cNvPr>
          <p:cNvGrpSpPr>
            <a:grpSpLocks/>
          </p:cNvGrpSpPr>
          <p:nvPr/>
        </p:nvGrpSpPr>
        <p:grpSpPr bwMode="auto">
          <a:xfrm>
            <a:off x="1189038" y="2112963"/>
            <a:ext cx="7153275" cy="2959100"/>
            <a:chOff x="1189038" y="2112963"/>
            <a:chExt cx="7153275" cy="2857500"/>
          </a:xfrm>
        </p:grpSpPr>
        <p:sp>
          <p:nvSpPr>
            <p:cNvPr id="11279" name="AutoShape 81">
              <a:extLst>
                <a:ext uri="{FF2B5EF4-FFF2-40B4-BE49-F238E27FC236}">
                  <a16:creationId xmlns:a16="http://schemas.microsoft.com/office/drawing/2014/main" id="{2C52E1B5-95B8-06F0-977D-1DCD9233FB5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89038" y="2112963"/>
              <a:ext cx="7153275" cy="28575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C16237"/>
                </a:gs>
                <a:gs pos="100000">
                  <a:srgbClr val="AB4E47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1280" name="AutoShape 82">
              <a:extLst>
                <a:ext uri="{FF2B5EF4-FFF2-40B4-BE49-F238E27FC236}">
                  <a16:creationId xmlns:a16="http://schemas.microsoft.com/office/drawing/2014/main" id="{BDB10EF1-4217-D21F-CC90-BB895862DC8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00163" y="2120900"/>
              <a:ext cx="6937375" cy="2803525"/>
            </a:xfrm>
            <a:prstGeom prst="roundRect">
              <a:avLst>
                <a:gd name="adj" fmla="val 16667"/>
              </a:avLst>
            </a:prstGeom>
            <a:solidFill>
              <a:srgbClr val="E9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1281" name="AutoShape 83">
              <a:extLst>
                <a:ext uri="{FF2B5EF4-FFF2-40B4-BE49-F238E27FC236}">
                  <a16:creationId xmlns:a16="http://schemas.microsoft.com/office/drawing/2014/main" id="{CC742B96-DCD7-E858-0140-5B8DA3DF415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57313" y="4184650"/>
              <a:ext cx="6843712" cy="70961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8B65"/>
                </a:gs>
                <a:gs pos="100000">
                  <a:srgbClr val="F2BCA6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1282" name="AutoShape 84">
              <a:extLst>
                <a:ext uri="{FF2B5EF4-FFF2-40B4-BE49-F238E27FC236}">
                  <a16:creationId xmlns:a16="http://schemas.microsoft.com/office/drawing/2014/main" id="{9334DCB8-6744-5EA5-A0E8-8AD2C67F41F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57313" y="2143125"/>
              <a:ext cx="6843712" cy="7080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D8CC"/>
                </a:gs>
                <a:gs pos="100000">
                  <a:srgbClr val="E98B65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1283" name="Text Box 92">
              <a:extLst>
                <a:ext uri="{FF2B5EF4-FFF2-40B4-BE49-F238E27FC236}">
                  <a16:creationId xmlns:a16="http://schemas.microsoft.com/office/drawing/2014/main" id="{99B11478-8475-486B-A2A8-2DA47DFDDA24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357290" y="2563070"/>
              <a:ext cx="6800850" cy="505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514350" indent="-514350"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ko-KR">
                <a:solidFill>
                  <a:srgbClr val="000000"/>
                </a:solidFill>
                <a:latin typeface="HY동녘M" pitchFamily="18" charset="-127"/>
              </a:endParaRPr>
            </a:p>
          </p:txBody>
        </p:sp>
      </p:grpSp>
      <p:grpSp>
        <p:nvGrpSpPr>
          <p:cNvPr id="11268" name="Group 85">
            <a:extLst>
              <a:ext uri="{FF2B5EF4-FFF2-40B4-BE49-F238E27FC236}">
                <a16:creationId xmlns:a16="http://schemas.microsoft.com/office/drawing/2014/main" id="{1738FB04-8003-F262-4CBE-E9A8FD2367DF}"/>
              </a:ext>
            </a:extLst>
          </p:cNvPr>
          <p:cNvGrpSpPr>
            <a:grpSpLocks/>
          </p:cNvGrpSpPr>
          <p:nvPr/>
        </p:nvGrpSpPr>
        <p:grpSpPr bwMode="auto">
          <a:xfrm>
            <a:off x="4454525" y="1804988"/>
            <a:ext cx="785813" cy="642937"/>
            <a:chOff x="1289" y="582"/>
            <a:chExt cx="668" cy="668"/>
          </a:xfrm>
        </p:grpSpPr>
        <p:sp>
          <p:nvSpPr>
            <p:cNvPr id="11274" name="Oval 86">
              <a:extLst>
                <a:ext uri="{FF2B5EF4-FFF2-40B4-BE49-F238E27FC236}">
                  <a16:creationId xmlns:a16="http://schemas.microsoft.com/office/drawing/2014/main" id="{C1410224-02E7-79BB-944B-AA261E0F2BD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89" y="582"/>
              <a:ext cx="668" cy="66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1275" name="Oval 87">
              <a:extLst>
                <a:ext uri="{FF2B5EF4-FFF2-40B4-BE49-F238E27FC236}">
                  <a16:creationId xmlns:a16="http://schemas.microsoft.com/office/drawing/2014/main" id="{87C1CF02-AA55-7CDB-1B1B-3910140F21E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96" y="587"/>
              <a:ext cx="646" cy="647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1276" name="Oval 88">
              <a:extLst>
                <a:ext uri="{FF2B5EF4-FFF2-40B4-BE49-F238E27FC236}">
                  <a16:creationId xmlns:a16="http://schemas.microsoft.com/office/drawing/2014/main" id="{F6C93123-DA62-AF31-FC65-22BD901A795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04" y="591"/>
              <a:ext cx="631" cy="63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1277" name="Oval 89">
              <a:extLst>
                <a:ext uri="{FF2B5EF4-FFF2-40B4-BE49-F238E27FC236}">
                  <a16:creationId xmlns:a16="http://schemas.microsoft.com/office/drawing/2014/main" id="{416141DE-8DF9-4264-2E3A-AAFCA65CC22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11" y="597"/>
              <a:ext cx="600" cy="589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1278" name="Oval 90">
              <a:extLst>
                <a:ext uri="{FF2B5EF4-FFF2-40B4-BE49-F238E27FC236}">
                  <a16:creationId xmlns:a16="http://schemas.microsoft.com/office/drawing/2014/main" id="{34247828-7FF1-F223-EE8E-AEBD30530D7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46" y="613"/>
              <a:ext cx="533" cy="479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11269" name="AutoShape 93">
            <a:extLst>
              <a:ext uri="{FF2B5EF4-FFF2-40B4-BE49-F238E27FC236}">
                <a16:creationId xmlns:a16="http://schemas.microsoft.com/office/drawing/2014/main" id="{E47C5051-FCA9-C70D-BFE4-E67B154F2CC1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43000" y="5072063"/>
            <a:ext cx="7153275" cy="869950"/>
          </a:xfrm>
          <a:prstGeom prst="roundRect">
            <a:avLst>
              <a:gd name="adj" fmla="val 40389"/>
            </a:avLst>
          </a:pr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270" name="AutoShape 94">
            <a:extLst>
              <a:ext uri="{FF2B5EF4-FFF2-40B4-BE49-F238E27FC236}">
                <a16:creationId xmlns:a16="http://schemas.microsoft.com/office/drawing/2014/main" id="{DEE39BED-AA32-98C9-59EA-4A89D56F9B8F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90638" y="5095875"/>
            <a:ext cx="6842125" cy="70802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271" name="TextBox 18">
            <a:extLst>
              <a:ext uri="{FF2B5EF4-FFF2-40B4-BE49-F238E27FC236}">
                <a16:creationId xmlns:a16="http://schemas.microsoft.com/office/drawing/2014/main" id="{23BA9BF8-410A-0512-B208-869A0B443A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714500"/>
            <a:ext cx="5302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4800" b="1">
                <a:latin typeface="HY동녘B" pitchFamily="18" charset="-127"/>
                <a:ea typeface="HY동녘B" pitchFamily="18" charset="-127"/>
              </a:rPr>
              <a:t>?</a:t>
            </a:r>
            <a:endParaRPr lang="ko-KR" altLang="en-US" sz="4800" b="1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1272" name="Text Box 92">
            <a:extLst>
              <a:ext uri="{FF2B5EF4-FFF2-40B4-BE49-F238E27FC236}">
                <a16:creationId xmlns:a16="http://schemas.microsoft.com/office/drawing/2014/main" id="{75D13432-D8F2-02D5-4179-46C964C9D11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692275" y="2708275"/>
            <a:ext cx="6048375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>
                <a:solidFill>
                  <a:srgbClr val="000000"/>
                </a:solidFill>
                <a:latin typeface="HY동녘M" pitchFamily="18" charset="-127"/>
              </a:rPr>
              <a:t>애트리뷰트를 잘 그룹화 한다는 것은 어떤 의미일까</a:t>
            </a:r>
            <a:r>
              <a:rPr lang="en-US" altLang="ko-KR" sz="2400">
                <a:solidFill>
                  <a:srgbClr val="000000"/>
                </a:solidFill>
                <a:latin typeface="HY동녘M" pitchFamily="18" charset="-127"/>
              </a:rPr>
              <a:t>?</a:t>
            </a:r>
            <a:r>
              <a:rPr lang="ko-KR" altLang="en-US" sz="2400">
                <a:solidFill>
                  <a:srgbClr val="000000"/>
                </a:solidFill>
                <a:latin typeface="HY동녘M" pitchFamily="18" charset="-127"/>
              </a:rPr>
              <a:t> </a:t>
            </a:r>
            <a:endParaRPr lang="en-US" altLang="ko-KR" sz="2400">
              <a:solidFill>
                <a:srgbClr val="000000"/>
              </a:solidFill>
              <a:latin typeface="HY동녘M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2400">
              <a:solidFill>
                <a:srgbClr val="000000"/>
              </a:solidFill>
              <a:latin typeface="HY동녘M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>
                <a:solidFill>
                  <a:srgbClr val="000000"/>
                </a:solidFill>
                <a:latin typeface="HY동녘M" pitchFamily="18" charset="-127"/>
              </a:rPr>
              <a:t> - </a:t>
            </a:r>
            <a:r>
              <a:rPr lang="ko-KR" altLang="en-US" sz="2400">
                <a:solidFill>
                  <a:srgbClr val="000000"/>
                </a:solidFill>
                <a:latin typeface="HY동녘M" pitchFamily="18" charset="-127"/>
              </a:rPr>
              <a:t>그룹화는 왜 하는 것일까</a:t>
            </a:r>
            <a:r>
              <a:rPr lang="en-US" altLang="ko-KR" sz="2400">
                <a:solidFill>
                  <a:srgbClr val="000000"/>
                </a:solidFill>
                <a:latin typeface="HY동녘M" pitchFamily="18" charset="-127"/>
              </a:rPr>
              <a:t>?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>
                <a:solidFill>
                  <a:srgbClr val="000000"/>
                </a:solidFill>
                <a:latin typeface="HY동녘M" pitchFamily="18" charset="-127"/>
              </a:rPr>
              <a:t> - </a:t>
            </a:r>
            <a:r>
              <a:rPr lang="ko-KR" altLang="en-US" sz="2400">
                <a:solidFill>
                  <a:srgbClr val="000000"/>
                </a:solidFill>
                <a:latin typeface="HY동녘M" pitchFamily="18" charset="-127"/>
              </a:rPr>
              <a:t>그룹화를 잘 못하면 어떤 일이 벌어지나</a:t>
            </a:r>
            <a:r>
              <a:rPr lang="en-US" altLang="ko-KR" sz="2400">
                <a:solidFill>
                  <a:srgbClr val="000000"/>
                </a:solidFill>
                <a:latin typeface="HY동녘M" pitchFamily="18" charset="-127"/>
              </a:rPr>
              <a:t>?</a:t>
            </a:r>
          </a:p>
        </p:txBody>
      </p:sp>
      <p:sp>
        <p:nvSpPr>
          <p:cNvPr id="20" name="폭발 2 19">
            <a:extLst>
              <a:ext uri="{FF2B5EF4-FFF2-40B4-BE49-F238E27FC236}">
                <a16:creationId xmlns:a16="http://schemas.microsoft.com/office/drawing/2014/main" id="{C83B8F9F-EBD7-E5DB-6A99-0E44631C1CE7}"/>
              </a:ext>
            </a:extLst>
          </p:cNvPr>
          <p:cNvSpPr/>
          <p:nvPr/>
        </p:nvSpPr>
        <p:spPr>
          <a:xfrm>
            <a:off x="4572000" y="3284538"/>
            <a:ext cx="4103688" cy="3265487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dirty="0">
                <a:solidFill>
                  <a:srgbClr val="FFC000"/>
                </a:solidFill>
                <a:ea typeface="HY견고딕" pitchFamily="18" charset="-127"/>
              </a:rPr>
              <a:t>중복 발생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제목 1">
            <a:extLst>
              <a:ext uri="{FF2B5EF4-FFF2-40B4-BE49-F238E27FC236}">
                <a16:creationId xmlns:a16="http://schemas.microsoft.com/office/drawing/2014/main" id="{A71E6647-3AD8-C688-5C77-598BE3D88E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정규화의 장점과 단점</a:t>
            </a:r>
          </a:p>
        </p:txBody>
      </p:sp>
      <p:sp>
        <p:nvSpPr>
          <p:cNvPr id="59395" name="내용 개체 틀 2">
            <a:extLst>
              <a:ext uri="{FF2B5EF4-FFF2-40B4-BE49-F238E27FC236}">
                <a16:creationId xmlns:a16="http://schemas.microsoft.com/office/drawing/2014/main" id="{4B269C09-A882-33DC-ED6A-38969F608E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ko-KR" altLang="en-US" sz="1800" b="1"/>
              <a:t>정규화의 장점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sz="1600" b="1"/>
              <a:t>중복이 감소</a:t>
            </a:r>
            <a:endParaRPr lang="en-US" altLang="ko-KR" sz="1600" b="1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sz="1600" b="1"/>
              <a:t>갱신 이상 감소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sz="1600" b="1"/>
              <a:t>무결성 제약조건을 시행하기 위해 필요한 코드의 양도 감소됨</a:t>
            </a:r>
            <a:endParaRPr lang="en-US" altLang="ko-KR" sz="1600" b="1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ko-KR" altLang="en-US" sz="1800" b="1"/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ko-KR" altLang="en-US" sz="1800" b="1"/>
              <a:t>정규화의 단점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sz="1600" b="1"/>
              <a:t>성능 저하</a:t>
            </a:r>
          </a:p>
          <a:p>
            <a:pPr lvl="2" algn="just" eaLnBrk="1" hangingPunct="1">
              <a:lnSpc>
                <a:spcPct val="140000"/>
              </a:lnSpc>
              <a:spcBef>
                <a:spcPct val="0"/>
              </a:spcBef>
              <a:buFont typeface="Symbol" panose="05050102010706020507" pitchFamily="18" charset="2"/>
              <a:buChar char="-"/>
            </a:pPr>
            <a:endParaRPr lang="ko-KR" altLang="en-US" sz="1600" b="1"/>
          </a:p>
          <a:p>
            <a:endParaRPr lang="ko-KR" altLang="en-US" sz="1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5F57F0-FABC-CB96-86C8-6BF70A76D7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371600"/>
            <a:ext cx="8278813" cy="47244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£"/>
              <a:defRPr kumimoji="1" sz="2800">
                <a:solidFill>
                  <a:schemeClr val="tx1"/>
                </a:solidFill>
                <a:latin typeface="+mn-lt"/>
                <a:ea typeface="HY동녘M" pitchFamily="18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HY동녘M" pitchFamily="18" charset="-127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+mn-lt"/>
                <a:ea typeface="HY동녘M" pitchFamily="18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HY동녘M" pitchFamily="18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HY동녘M" pitchFamily="18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19100" indent="-419100" eaLnBrk="1" hangingPunct="1">
              <a:buFontTx/>
              <a:buAutoNum type="arabicPeriod"/>
              <a:defRPr/>
            </a:pPr>
            <a:r>
              <a:rPr lang="ko-KR" altLang="en-US" sz="1800" dirty="0"/>
              <a:t>설계한 관계형 데이터 모델에 대하여 다음 작업을 수행하라</a:t>
            </a:r>
            <a:r>
              <a:rPr lang="en-US" altLang="ko-KR" sz="1800" dirty="0"/>
              <a:t>.</a:t>
            </a:r>
          </a:p>
          <a:p>
            <a:pPr marL="400050" lvl="1" indent="0" eaLnBrk="1" hangingPunct="1">
              <a:buFontTx/>
              <a:buNone/>
              <a:defRPr/>
            </a:pPr>
            <a:r>
              <a:rPr lang="en-US" altLang="ko-KR" sz="1800" dirty="0"/>
              <a:t>-   DBMS</a:t>
            </a:r>
            <a:r>
              <a:rPr lang="ko-KR" altLang="en-US" sz="1800" dirty="0"/>
              <a:t>를 선택하여 </a:t>
            </a:r>
            <a:r>
              <a:rPr lang="en-US" altLang="ko-KR" sz="1800" dirty="0"/>
              <a:t>install</a:t>
            </a:r>
            <a:r>
              <a:rPr lang="ko-KR" altLang="en-US" sz="1800" dirty="0"/>
              <a:t>한다</a:t>
            </a:r>
            <a:r>
              <a:rPr lang="en-US" altLang="ko-KR" sz="1800" dirty="0"/>
              <a:t>.</a:t>
            </a:r>
          </a:p>
          <a:p>
            <a:pPr marL="685800" lvl="1" eaLnBrk="1" hangingPunct="1">
              <a:buFontTx/>
              <a:buChar char="-"/>
              <a:defRPr/>
            </a:pPr>
            <a:r>
              <a:rPr lang="ko-KR" altLang="en-US" sz="1800" dirty="0"/>
              <a:t>지난 과제의 결과를 </a:t>
            </a:r>
            <a:r>
              <a:rPr lang="en-US" altLang="ko-KR" sz="1800" dirty="0"/>
              <a:t>3</a:t>
            </a:r>
            <a:r>
              <a:rPr lang="ko-KR" altLang="en-US" sz="1800" dirty="0"/>
              <a:t>차 정규형으로 변환하라</a:t>
            </a:r>
            <a:r>
              <a:rPr lang="en-US" altLang="ko-KR" sz="1800" dirty="0"/>
              <a:t>.</a:t>
            </a:r>
          </a:p>
          <a:p>
            <a:pPr marL="685800" lvl="1" eaLnBrk="1" hangingPunct="1">
              <a:buFontTx/>
              <a:buChar char="-"/>
              <a:defRPr/>
            </a:pPr>
            <a:r>
              <a:rPr lang="ko-KR" altLang="en-US" sz="1800" dirty="0"/>
              <a:t>설계한 관계형 데이터 모델에 따라 릴레이션을 생성하라</a:t>
            </a:r>
            <a:endParaRPr lang="en-US" altLang="ko-KR" sz="1800" dirty="0"/>
          </a:p>
          <a:p>
            <a:pPr marL="400050" lvl="1" indent="0" eaLnBrk="1" hangingPunct="1">
              <a:buFontTx/>
              <a:buNone/>
              <a:defRPr/>
            </a:pPr>
            <a:r>
              <a:rPr lang="en-US" altLang="ko-KR" sz="1800"/>
              <a:t>-   </a:t>
            </a:r>
            <a:r>
              <a:rPr lang="ko-KR" altLang="en-US" sz="1800"/>
              <a:t>생성된 </a:t>
            </a:r>
            <a:r>
              <a:rPr lang="ko-KR" altLang="en-US" sz="1800" dirty="0"/>
              <a:t>화면의 스냅샷을 발표자료에 포함시킨다</a:t>
            </a:r>
            <a:r>
              <a:rPr lang="en-US" altLang="ko-KR" sz="1800" dirty="0"/>
              <a:t>.</a:t>
            </a:r>
          </a:p>
          <a:p>
            <a:pPr marL="419100" indent="-419100" eaLnBrk="1" hangingPunct="1">
              <a:buFontTx/>
              <a:buAutoNum type="arabicPeriod"/>
              <a:defRPr/>
            </a:pPr>
            <a:endParaRPr lang="en-US" altLang="ko-KR" sz="1800" dirty="0"/>
          </a:p>
          <a:p>
            <a:pPr marL="419100" indent="-419100" eaLnBrk="1" hangingPunct="1">
              <a:buFontTx/>
              <a:buNone/>
              <a:defRPr/>
            </a:pPr>
            <a:r>
              <a:rPr lang="ko-KR" altLang="en-US" sz="1800" dirty="0"/>
              <a:t>과제 제출일 </a:t>
            </a:r>
            <a:r>
              <a:rPr lang="en-US" altLang="ko-KR" sz="1800" dirty="0"/>
              <a:t>: 12</a:t>
            </a:r>
            <a:r>
              <a:rPr lang="ko-KR" altLang="en-US" sz="1800" dirty="0"/>
              <a:t>월 </a:t>
            </a:r>
            <a:r>
              <a:rPr lang="en-US" altLang="ko-KR" sz="1800" dirty="0"/>
              <a:t>8</a:t>
            </a:r>
            <a:r>
              <a:rPr lang="ko-KR" altLang="en-US" sz="1800" dirty="0"/>
              <a:t>일 자정</a:t>
            </a:r>
          </a:p>
          <a:p>
            <a:pPr marL="419100" indent="-419100" eaLnBrk="1" hangingPunct="1">
              <a:buFontTx/>
              <a:buNone/>
              <a:defRPr/>
            </a:pPr>
            <a:r>
              <a:rPr lang="ko-KR" altLang="en-US" sz="1800" dirty="0"/>
              <a:t>과제 제출방법 </a:t>
            </a:r>
            <a:r>
              <a:rPr lang="en-US" altLang="ko-KR" sz="1800" dirty="0"/>
              <a:t>: e-class </a:t>
            </a:r>
            <a:r>
              <a:rPr lang="ko-KR" altLang="en-US" sz="1800" dirty="0"/>
              <a:t>제출</a:t>
            </a:r>
            <a:endParaRPr lang="en-US" altLang="ko-KR" sz="1800" dirty="0"/>
          </a:p>
          <a:p>
            <a:pPr marL="419100" indent="-419100" eaLnBrk="1" hangingPunct="1">
              <a:buFontTx/>
              <a:buNone/>
              <a:defRPr/>
            </a:pPr>
            <a:r>
              <a:rPr lang="en-US" altLang="ko-KR" sz="1800" dirty="0"/>
              <a:t>                      </a:t>
            </a:r>
            <a:endParaRPr lang="en-US" altLang="ko-KR" sz="1500" dirty="0"/>
          </a:p>
        </p:txBody>
      </p:sp>
      <p:sp>
        <p:nvSpPr>
          <p:cNvPr id="61443" name="Rectangle 4">
            <a:extLst>
              <a:ext uri="{FF2B5EF4-FFF2-40B4-BE49-F238E27FC236}">
                <a16:creationId xmlns:a16="http://schemas.microsoft.com/office/drawing/2014/main" id="{BD51BB17-A577-00BE-5D60-70A52CDDCC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7750" y="552450"/>
            <a:ext cx="4419600" cy="568325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>
                <a:latin typeface="Times New Roman" panose="02020603050405020304" pitchFamily="18" charset="0"/>
                <a:ea typeface="굴림" panose="020B0600000101010101" pitchFamily="50" charset="-127"/>
              </a:rPr>
              <a:t>3</a:t>
            </a:r>
            <a:r>
              <a:rPr lang="ko-KR" altLang="en-US">
                <a:latin typeface="Times New Roman" panose="02020603050405020304" pitchFamily="18" charset="0"/>
                <a:ea typeface="굴림" panose="020B0600000101010101" pitchFamily="50" charset="-127"/>
              </a:rPr>
              <a:t>차 텀프로젝트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제목 1">
            <a:extLst>
              <a:ext uri="{FF2B5EF4-FFF2-40B4-BE49-F238E27FC236}">
                <a16:creationId xmlns:a16="http://schemas.microsoft.com/office/drawing/2014/main" id="{4D9DB422-9B41-40C4-62C3-DA3D38763B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문제 </a:t>
            </a: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62467" name="Freeform 4">
            <a:extLst>
              <a:ext uri="{FF2B5EF4-FFF2-40B4-BE49-F238E27FC236}">
                <a16:creationId xmlns:a16="http://schemas.microsoft.com/office/drawing/2014/main" id="{5C1A32BC-36B6-618E-373E-D265A9D1C23A}"/>
              </a:ext>
            </a:extLst>
          </p:cNvPr>
          <p:cNvSpPr>
            <a:spLocks/>
          </p:cNvSpPr>
          <p:nvPr/>
        </p:nvSpPr>
        <p:spPr bwMode="gray">
          <a:xfrm>
            <a:off x="1028700" y="5072063"/>
            <a:ext cx="201930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2468" name="Freeform 5">
            <a:extLst>
              <a:ext uri="{FF2B5EF4-FFF2-40B4-BE49-F238E27FC236}">
                <a16:creationId xmlns:a16="http://schemas.microsoft.com/office/drawing/2014/main" id="{875AAD00-2789-7114-4AB4-0147D4B38451}"/>
              </a:ext>
            </a:extLst>
          </p:cNvPr>
          <p:cNvSpPr>
            <a:spLocks/>
          </p:cNvSpPr>
          <p:nvPr/>
        </p:nvSpPr>
        <p:spPr bwMode="gray">
          <a:xfrm rot="10800000">
            <a:off x="6096000" y="1828800"/>
            <a:ext cx="192405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2469" name="Rectangle 6">
            <a:extLst>
              <a:ext uri="{FF2B5EF4-FFF2-40B4-BE49-F238E27FC236}">
                <a16:creationId xmlns:a16="http://schemas.microsoft.com/office/drawing/2014/main" id="{044A0A8F-DCD3-4573-5ED9-A0B1A488F313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08088" y="2017713"/>
            <a:ext cx="6629400" cy="3768725"/>
          </a:xfrm>
          <a:prstGeom prst="rect">
            <a:avLst/>
          </a:prstGeom>
          <a:solidFill>
            <a:srgbClr val="006699"/>
          </a:solidFill>
          <a:ln w="9525">
            <a:solidFill>
              <a:srgbClr val="FFFFFF"/>
            </a:solidFill>
            <a:miter lim="800000"/>
            <a:headEnd/>
            <a:tailEnd/>
          </a:ln>
          <a:effectLst>
            <a:outerShdw sy="50000" kx="-2453608" rotWithShape="0">
              <a:schemeClr val="bg2">
                <a:alpha val="50000"/>
              </a:schemeClr>
            </a:outerShdw>
          </a:effec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lvl="1" algn="just" eaLnBrk="1" latinLnBrk="0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ko-KR" altLang="en-US" sz="2000" b="1">
                <a:solidFill>
                  <a:srgbClr val="FFFFCC"/>
                </a:solidFill>
                <a:latin typeface="HY동녘M" pitchFamily="18" charset="-127"/>
              </a:rPr>
              <a:t>릴레이션 </a:t>
            </a:r>
            <a:r>
              <a:rPr lang="en-US" altLang="ko-KR" sz="2000" b="1">
                <a:solidFill>
                  <a:srgbClr val="FFFFCC"/>
                </a:solidFill>
                <a:latin typeface="HY동녘M" pitchFamily="18" charset="-127"/>
              </a:rPr>
              <a:t>R (A, B, C, D, E, F, G, H, I, J)</a:t>
            </a:r>
            <a:r>
              <a:rPr lang="ko-KR" altLang="en-US" sz="2000" b="1">
                <a:solidFill>
                  <a:srgbClr val="FFFFCC"/>
                </a:solidFill>
                <a:latin typeface="HY동녘M" pitchFamily="18" charset="-127"/>
              </a:rPr>
              <a:t>에 대하여 함수적 종속성은 다음과 같다</a:t>
            </a:r>
            <a:r>
              <a:rPr lang="en-US" altLang="ko-KR" sz="2000" b="1">
                <a:solidFill>
                  <a:srgbClr val="FFFFCC"/>
                </a:solidFill>
                <a:latin typeface="HY동녘M" pitchFamily="18" charset="-127"/>
              </a:rPr>
              <a:t>.</a:t>
            </a:r>
          </a:p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 b="1">
                <a:solidFill>
                  <a:srgbClr val="FFFFCC"/>
                </a:solidFill>
                <a:latin typeface="HY동녘M" pitchFamily="18" charset="-127"/>
              </a:rPr>
              <a:t>     {A, B} -&gt; {C}</a:t>
            </a:r>
          </a:p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 b="1">
                <a:solidFill>
                  <a:srgbClr val="FFFFCC"/>
                </a:solidFill>
                <a:latin typeface="HY동녘M" pitchFamily="18" charset="-127"/>
              </a:rPr>
              <a:t>     {A} -&gt; {D, E}</a:t>
            </a:r>
          </a:p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 b="1">
                <a:solidFill>
                  <a:srgbClr val="FFFFCC"/>
                </a:solidFill>
                <a:latin typeface="HY동녘M" pitchFamily="18" charset="-127"/>
              </a:rPr>
              <a:t>     {B} -&gt; {F}</a:t>
            </a:r>
          </a:p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 b="1">
                <a:solidFill>
                  <a:srgbClr val="FFFFCC"/>
                </a:solidFill>
                <a:latin typeface="HY동녘M" pitchFamily="18" charset="-127"/>
              </a:rPr>
              <a:t>     {F} -&gt;{G, H}</a:t>
            </a:r>
          </a:p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 b="1">
                <a:solidFill>
                  <a:srgbClr val="FFFFCC"/>
                </a:solidFill>
                <a:latin typeface="HY동녘M" pitchFamily="18" charset="-127"/>
              </a:rPr>
              <a:t>     {D} -&gt; {I, J}</a:t>
            </a:r>
          </a:p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2000" b="1">
              <a:solidFill>
                <a:srgbClr val="FFFFCC"/>
              </a:solidFill>
              <a:latin typeface="HY동녘M" pitchFamily="18" charset="-127"/>
            </a:endParaRPr>
          </a:p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 b="1">
                <a:solidFill>
                  <a:srgbClr val="FFFFCC"/>
                </a:solidFill>
                <a:latin typeface="HY동녘M" pitchFamily="18" charset="-127"/>
              </a:rPr>
              <a:t>      1) R</a:t>
            </a:r>
            <a:r>
              <a:rPr lang="ko-KR" altLang="en-US" sz="2000" b="1">
                <a:solidFill>
                  <a:srgbClr val="FFFFCC"/>
                </a:solidFill>
                <a:latin typeface="HY동녘M" pitchFamily="18" charset="-127"/>
              </a:rPr>
              <a:t>의 키는 무엇인가</a:t>
            </a:r>
            <a:r>
              <a:rPr lang="en-US" altLang="ko-KR" sz="2000" b="1">
                <a:solidFill>
                  <a:srgbClr val="FFFFCC"/>
                </a:solidFill>
                <a:latin typeface="HY동녘M" pitchFamily="18" charset="-127"/>
              </a:rPr>
              <a:t>?</a:t>
            </a:r>
          </a:p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 b="1">
                <a:solidFill>
                  <a:srgbClr val="FFFFCC"/>
                </a:solidFill>
                <a:latin typeface="HY동녘M" pitchFamily="18" charset="-127"/>
              </a:rPr>
              <a:t>      2) R</a:t>
            </a:r>
            <a:r>
              <a:rPr lang="ko-KR" altLang="en-US" sz="2000" b="1">
                <a:solidFill>
                  <a:srgbClr val="FFFFCC"/>
                </a:solidFill>
                <a:latin typeface="HY동녘M" pitchFamily="18" charset="-127"/>
              </a:rPr>
              <a:t>을 제 </a:t>
            </a:r>
            <a:r>
              <a:rPr lang="en-US" altLang="ko-KR" sz="2000" b="1">
                <a:solidFill>
                  <a:srgbClr val="FFFFCC"/>
                </a:solidFill>
                <a:latin typeface="HY동녘M" pitchFamily="18" charset="-127"/>
              </a:rPr>
              <a:t>2 </a:t>
            </a:r>
            <a:r>
              <a:rPr lang="ko-KR" altLang="en-US" sz="2000" b="1">
                <a:solidFill>
                  <a:srgbClr val="FFFFCC"/>
                </a:solidFill>
                <a:latin typeface="HY동녘M" pitchFamily="18" charset="-127"/>
              </a:rPr>
              <a:t>정규형으로 만들어라</a:t>
            </a:r>
            <a:r>
              <a:rPr lang="en-US" altLang="ko-KR" sz="2000" b="1">
                <a:solidFill>
                  <a:srgbClr val="FFFFCC"/>
                </a:solidFill>
                <a:latin typeface="HY동녘M" pitchFamily="18" charset="-127"/>
              </a:rPr>
              <a:t>.</a:t>
            </a:r>
          </a:p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 b="1">
                <a:solidFill>
                  <a:srgbClr val="FFFFCC"/>
                </a:solidFill>
                <a:latin typeface="HY동녘M" pitchFamily="18" charset="-127"/>
              </a:rPr>
              <a:t>      3) R</a:t>
            </a:r>
            <a:r>
              <a:rPr lang="ko-KR" altLang="en-US" sz="2000" b="1">
                <a:solidFill>
                  <a:srgbClr val="FFFFCC"/>
                </a:solidFill>
                <a:latin typeface="HY동녘M" pitchFamily="18" charset="-127"/>
              </a:rPr>
              <a:t>을 제 </a:t>
            </a:r>
            <a:r>
              <a:rPr lang="en-US" altLang="ko-KR" sz="2000" b="1">
                <a:solidFill>
                  <a:srgbClr val="FFFFCC"/>
                </a:solidFill>
                <a:latin typeface="HY동녘M" pitchFamily="18" charset="-127"/>
              </a:rPr>
              <a:t>3 </a:t>
            </a:r>
            <a:r>
              <a:rPr lang="ko-KR" altLang="en-US" sz="2000" b="1">
                <a:solidFill>
                  <a:srgbClr val="FFFFCC"/>
                </a:solidFill>
                <a:latin typeface="HY동녘M" pitchFamily="18" charset="-127"/>
              </a:rPr>
              <a:t>정규형으로 만들어라</a:t>
            </a:r>
            <a:r>
              <a:rPr lang="en-US" altLang="ko-KR" sz="2000" b="1">
                <a:solidFill>
                  <a:srgbClr val="FFFFCC"/>
                </a:solidFill>
                <a:latin typeface="HY동녘M" pitchFamily="18" charset="-127"/>
              </a:rPr>
              <a:t>.</a:t>
            </a:r>
            <a:endParaRPr lang="ko-KR" altLang="en-US" sz="2000" b="1">
              <a:solidFill>
                <a:srgbClr val="FFFFCC"/>
              </a:solidFill>
              <a:latin typeface="HY동녘M" pitchFamily="18" charset="-127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46BB92-6B84-E88B-B467-D46304B20DAD}"/>
              </a:ext>
            </a:extLst>
          </p:cNvPr>
          <p:cNvSpPr/>
          <p:nvPr/>
        </p:nvSpPr>
        <p:spPr>
          <a:xfrm>
            <a:off x="285750" y="1285875"/>
            <a:ext cx="8429625" cy="329247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just">
              <a:lnSpc>
                <a:spcPct val="140000"/>
              </a:lnSpc>
              <a:defRPr/>
            </a:pP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R (A, B, C, D, E, F, G, H, I,J)</a:t>
            </a:r>
          </a:p>
          <a:p>
            <a:pPr>
              <a:defRPr/>
            </a:pP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      {A, B} -&gt; {C}</a:t>
            </a:r>
          </a:p>
          <a:p>
            <a:pPr>
              <a:defRPr/>
            </a:pP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      {A} -&gt; {D, E}</a:t>
            </a:r>
          </a:p>
          <a:p>
            <a:pPr>
              <a:defRPr/>
            </a:pP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      {B} -&gt; {F}</a:t>
            </a:r>
          </a:p>
          <a:p>
            <a:pPr>
              <a:defRPr/>
            </a:pP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      {F} -&gt;{G, H}</a:t>
            </a:r>
          </a:p>
          <a:p>
            <a:pPr>
              <a:defRPr/>
            </a:pP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      {D} -&gt; {I, J}</a:t>
            </a:r>
          </a:p>
          <a:p>
            <a:pPr>
              <a:defRPr/>
            </a:pPr>
            <a:endParaRPr lang="en-US" altLang="ko-KR" sz="2000" b="1" dirty="0">
              <a:solidFill>
                <a:schemeClr val="tx2">
                  <a:lumMod val="75000"/>
                </a:schemeClr>
              </a:solidFill>
              <a:latin typeface="HY동녘M" pitchFamily="18" charset="-127"/>
              <a:ea typeface="HY동녘M" pitchFamily="18" charset="-127"/>
            </a:endParaRPr>
          </a:p>
          <a:p>
            <a:pPr>
              <a:defRPr/>
            </a:pPr>
            <a:endParaRPr lang="en-US" altLang="ko-KR" sz="2000" b="1" dirty="0">
              <a:solidFill>
                <a:schemeClr val="tx2">
                  <a:lumMod val="75000"/>
                </a:schemeClr>
              </a:solidFill>
              <a:latin typeface="HY동녘M" pitchFamily="18" charset="-127"/>
              <a:ea typeface="HY동녘M" pitchFamily="18" charset="-127"/>
            </a:endParaRPr>
          </a:p>
          <a:p>
            <a:pPr>
              <a:defRPr/>
            </a:pPr>
            <a:endParaRPr lang="en-US" altLang="ko-KR" sz="2000" b="1" dirty="0">
              <a:solidFill>
                <a:schemeClr val="tx2">
                  <a:lumMod val="75000"/>
                </a:schemeClr>
              </a:solidFill>
              <a:latin typeface="HY동녘M" pitchFamily="18" charset="-127"/>
              <a:ea typeface="HY동녘M" pitchFamily="18" charset="-127"/>
            </a:endParaRPr>
          </a:p>
          <a:p>
            <a:pPr>
              <a:defRPr/>
            </a:pPr>
            <a:endParaRPr lang="en-US" altLang="ko-KR" sz="2000" b="1" dirty="0">
              <a:solidFill>
                <a:schemeClr val="tx2">
                  <a:lumMod val="75000"/>
                </a:schemeClr>
              </a:solidFill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1FB77D-331B-1D6E-532C-36F8A6921E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3" y="1700213"/>
            <a:ext cx="4579937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 b="1">
                <a:solidFill>
                  <a:srgbClr val="91340B"/>
                </a:solidFill>
                <a:latin typeface="HY동녘M" pitchFamily="18" charset="-127"/>
              </a:rPr>
              <a:t>{A}-&gt;{A,D,E,I,J}</a:t>
            </a:r>
          </a:p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 b="1">
                <a:solidFill>
                  <a:srgbClr val="91340B"/>
                </a:solidFill>
                <a:latin typeface="HY동녘M" pitchFamily="18" charset="-127"/>
              </a:rPr>
              <a:t>{B}-&gt;{B,F,G,H}</a:t>
            </a:r>
          </a:p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 b="1">
                <a:solidFill>
                  <a:srgbClr val="91340B"/>
                </a:solidFill>
                <a:latin typeface="HY동녘M" pitchFamily="18" charset="-127"/>
              </a:rPr>
              <a:t>{C}-&gt;{C}</a:t>
            </a:r>
          </a:p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 b="1">
                <a:solidFill>
                  <a:srgbClr val="91340B"/>
                </a:solidFill>
                <a:latin typeface="HY동녘M" pitchFamily="18" charset="-127"/>
              </a:rPr>
              <a:t>{D}-&gt;{D,I,J}</a:t>
            </a:r>
          </a:p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 b="1">
                <a:solidFill>
                  <a:srgbClr val="91340B"/>
                </a:solidFill>
                <a:latin typeface="HY동녘M" pitchFamily="18" charset="-127"/>
              </a:rPr>
              <a:t>{E}-&gt;{E}</a:t>
            </a:r>
          </a:p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 b="1">
                <a:solidFill>
                  <a:srgbClr val="91340B"/>
                </a:solidFill>
                <a:latin typeface="HY동녘M" pitchFamily="18" charset="-127"/>
              </a:rPr>
              <a:t>{F}-&gt;{G,H}</a:t>
            </a:r>
          </a:p>
        </p:txBody>
      </p:sp>
      <p:sp>
        <p:nvSpPr>
          <p:cNvPr id="64516" name="TextBox 5">
            <a:extLst>
              <a:ext uri="{FF2B5EF4-FFF2-40B4-BE49-F238E27FC236}">
                <a16:creationId xmlns:a16="http://schemas.microsoft.com/office/drawing/2014/main" id="{B7F4FDC7-9B02-FF53-7686-FE04101EC5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" y="3903663"/>
            <a:ext cx="7345363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1">
                <a:latin typeface="HY동녘M" pitchFamily="18" charset="-127"/>
                <a:ea typeface="굴림" panose="020B0600000101010101" pitchFamily="50" charset="-127"/>
              </a:rPr>
              <a:t>1) R</a:t>
            </a:r>
            <a:r>
              <a:rPr lang="ko-KR" altLang="en-US" sz="1800" b="1">
                <a:latin typeface="HY동녘M" pitchFamily="18" charset="-127"/>
                <a:ea typeface="굴림" panose="020B0600000101010101" pitchFamily="50" charset="-127"/>
              </a:rPr>
              <a:t>의 키는 무엇인가</a:t>
            </a:r>
            <a:r>
              <a:rPr lang="en-US" altLang="ko-KR" sz="1800" b="1">
                <a:latin typeface="HY동녘M" pitchFamily="18" charset="-127"/>
                <a:ea typeface="굴림" panose="020B0600000101010101" pitchFamily="50" charset="-127"/>
              </a:rPr>
              <a:t>?</a:t>
            </a:r>
          </a:p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1">
                <a:latin typeface="HY동녘M" pitchFamily="18" charset="-127"/>
                <a:ea typeface="굴림" panose="020B0600000101010101" pitchFamily="50" charset="-127"/>
              </a:rPr>
              <a:t>2) R</a:t>
            </a:r>
            <a:r>
              <a:rPr lang="ko-KR" altLang="en-US" sz="1800" b="1">
                <a:latin typeface="HY동녘M" pitchFamily="18" charset="-127"/>
                <a:ea typeface="굴림" panose="020B0600000101010101" pitchFamily="50" charset="-127"/>
              </a:rPr>
              <a:t>을 제 </a:t>
            </a:r>
            <a:r>
              <a:rPr lang="en-US" altLang="ko-KR" sz="1800" b="1">
                <a:latin typeface="HY동녘M" pitchFamily="18" charset="-127"/>
                <a:ea typeface="굴림" panose="020B0600000101010101" pitchFamily="50" charset="-127"/>
              </a:rPr>
              <a:t>2 </a:t>
            </a:r>
            <a:r>
              <a:rPr lang="ko-KR" altLang="en-US" sz="1800" b="1">
                <a:latin typeface="HY동녘M" pitchFamily="18" charset="-127"/>
                <a:ea typeface="굴림" panose="020B0600000101010101" pitchFamily="50" charset="-127"/>
              </a:rPr>
              <a:t>정규형으로 만들어라</a:t>
            </a:r>
            <a:r>
              <a:rPr lang="en-US" altLang="ko-KR" sz="1800" b="1">
                <a:latin typeface="HY동녘M" pitchFamily="18" charset="-127"/>
                <a:ea typeface="굴림" panose="020B0600000101010101" pitchFamily="50" charset="-127"/>
              </a:rPr>
              <a:t>.</a:t>
            </a:r>
          </a:p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1">
                <a:latin typeface="HY동녘M" pitchFamily="18" charset="-127"/>
                <a:ea typeface="굴림" panose="020B0600000101010101" pitchFamily="50" charset="-127"/>
              </a:rPr>
              <a:t>3) R</a:t>
            </a:r>
            <a:r>
              <a:rPr lang="ko-KR" altLang="en-US" sz="1800" b="1">
                <a:latin typeface="HY동녘M" pitchFamily="18" charset="-127"/>
                <a:ea typeface="굴림" panose="020B0600000101010101" pitchFamily="50" charset="-127"/>
              </a:rPr>
              <a:t>을 제 </a:t>
            </a:r>
            <a:r>
              <a:rPr lang="en-US" altLang="ko-KR" sz="1800" b="1">
                <a:latin typeface="HY동녘M" pitchFamily="18" charset="-127"/>
                <a:ea typeface="굴림" panose="020B0600000101010101" pitchFamily="50" charset="-127"/>
              </a:rPr>
              <a:t>3 </a:t>
            </a:r>
            <a:r>
              <a:rPr lang="ko-KR" altLang="en-US" sz="1800" b="1">
                <a:latin typeface="HY동녘M" pitchFamily="18" charset="-127"/>
                <a:ea typeface="굴림" panose="020B0600000101010101" pitchFamily="50" charset="-127"/>
              </a:rPr>
              <a:t>정규형으로 만들어라</a:t>
            </a:r>
            <a:r>
              <a:rPr lang="en-US" altLang="ko-KR" sz="1800" b="1">
                <a:latin typeface="HY동녘M" pitchFamily="18" charset="-127"/>
                <a:ea typeface="굴림" panose="020B0600000101010101" pitchFamily="50" charset="-127"/>
              </a:rPr>
              <a:t>.</a:t>
            </a:r>
            <a:endParaRPr lang="ko-KR" altLang="en-US" sz="18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E02E8B-6ED9-6FF9-3954-DBCB2A6D1B26}"/>
              </a:ext>
            </a:extLst>
          </p:cNvPr>
          <p:cNvSpPr/>
          <p:nvPr/>
        </p:nvSpPr>
        <p:spPr>
          <a:xfrm>
            <a:off x="4140200" y="3983038"/>
            <a:ext cx="1152525" cy="166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A,B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5CF46F-41E6-3DDE-CC8B-0A9D119B6075}"/>
              </a:ext>
            </a:extLst>
          </p:cNvPr>
          <p:cNvSpPr/>
          <p:nvPr/>
        </p:nvSpPr>
        <p:spPr>
          <a:xfrm>
            <a:off x="4140200" y="4281488"/>
            <a:ext cx="4643438" cy="165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ea typeface="HY동녘M" pitchFamily="18" charset="-127"/>
                <a:cs typeface="Arial" panose="020B0604020202020204" pitchFamily="34" charset="0"/>
              </a:rPr>
              <a:t>R1(</a:t>
            </a:r>
            <a:r>
              <a:rPr lang="en-US" altLang="ko-KR" sz="1400" b="1" u="sng" dirty="0">
                <a:solidFill>
                  <a:schemeClr val="bg1"/>
                </a:solidFill>
                <a:latin typeface="Arial" panose="020B0604020202020204" pitchFamily="34" charset="0"/>
                <a:ea typeface="HY동녘M" pitchFamily="18" charset="-127"/>
                <a:cs typeface="Arial" panose="020B0604020202020204" pitchFamily="34" charset="0"/>
              </a:rPr>
              <a:t>A</a:t>
            </a:r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ea typeface="HY동녘M" pitchFamily="18" charset="-127"/>
                <a:cs typeface="Arial" panose="020B0604020202020204" pitchFamily="34" charset="0"/>
              </a:rPr>
              <a:t>, D, E, I, J)   R2(</a:t>
            </a:r>
            <a:r>
              <a:rPr lang="en-US" altLang="ko-KR" sz="1400" b="1" u="sng" dirty="0">
                <a:solidFill>
                  <a:schemeClr val="bg1"/>
                </a:solidFill>
                <a:latin typeface="Arial" panose="020B0604020202020204" pitchFamily="34" charset="0"/>
                <a:ea typeface="HY동녘M" pitchFamily="18" charset="-127"/>
                <a:cs typeface="Arial" panose="020B0604020202020204" pitchFamily="34" charset="0"/>
              </a:rPr>
              <a:t>B</a:t>
            </a:r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ea typeface="HY동녘M" pitchFamily="18" charset="-127"/>
                <a:cs typeface="Arial" panose="020B0604020202020204" pitchFamily="34" charset="0"/>
              </a:rPr>
              <a:t>, F, G, H)    R3(</a:t>
            </a:r>
            <a:r>
              <a:rPr lang="en-US" altLang="ko-KR" sz="1400" b="1" u="sng" dirty="0">
                <a:solidFill>
                  <a:schemeClr val="bg1"/>
                </a:solidFill>
                <a:latin typeface="Arial" panose="020B0604020202020204" pitchFamily="34" charset="0"/>
                <a:ea typeface="HY동녘M" pitchFamily="18" charset="-127"/>
                <a:cs typeface="Arial" panose="020B0604020202020204" pitchFamily="34" charset="0"/>
              </a:rPr>
              <a:t>A, B</a:t>
            </a:r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ea typeface="HY동녘M" pitchFamily="18" charset="-127"/>
                <a:cs typeface="Arial" panose="020B0604020202020204" pitchFamily="34" charset="0"/>
              </a:rPr>
              <a:t>, C)</a:t>
            </a:r>
            <a:endParaRPr lang="ko-KR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D6A967-B445-730C-F41A-74F1B386A24F}"/>
              </a:ext>
            </a:extLst>
          </p:cNvPr>
          <p:cNvSpPr/>
          <p:nvPr/>
        </p:nvSpPr>
        <p:spPr>
          <a:xfrm>
            <a:off x="1835150" y="4905375"/>
            <a:ext cx="6337300" cy="206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ea typeface="HY동녘M" pitchFamily="18" charset="-127"/>
                <a:cs typeface="Arial" panose="020B0604020202020204" pitchFamily="34" charset="0"/>
              </a:rPr>
              <a:t>R11(</a:t>
            </a:r>
            <a:r>
              <a:rPr lang="en-US" altLang="ko-KR" sz="1400" b="1" u="sng" dirty="0">
                <a:solidFill>
                  <a:schemeClr val="bg1"/>
                </a:solidFill>
                <a:latin typeface="Arial" panose="020B0604020202020204" pitchFamily="34" charset="0"/>
                <a:ea typeface="HY동녘M" pitchFamily="18" charset="-127"/>
                <a:cs typeface="Arial" panose="020B0604020202020204" pitchFamily="34" charset="0"/>
              </a:rPr>
              <a:t>A</a:t>
            </a:r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ea typeface="HY동녘M" pitchFamily="18" charset="-127"/>
                <a:cs typeface="Arial" panose="020B0604020202020204" pitchFamily="34" charset="0"/>
              </a:rPr>
              <a:t>, D, E)    R12(</a:t>
            </a:r>
            <a:r>
              <a:rPr lang="en-US" altLang="ko-KR" sz="1400" b="1" u="sng" dirty="0">
                <a:solidFill>
                  <a:schemeClr val="bg1"/>
                </a:solidFill>
                <a:latin typeface="Arial" panose="020B0604020202020204" pitchFamily="34" charset="0"/>
                <a:ea typeface="HY동녘M" pitchFamily="18" charset="-127"/>
                <a:cs typeface="Arial" panose="020B0604020202020204" pitchFamily="34" charset="0"/>
              </a:rPr>
              <a:t>D</a:t>
            </a:r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ea typeface="HY동녘M" pitchFamily="18" charset="-127"/>
                <a:cs typeface="Arial" panose="020B0604020202020204" pitchFamily="34" charset="0"/>
              </a:rPr>
              <a:t>, I, J)   R21(</a:t>
            </a:r>
            <a:r>
              <a:rPr lang="en-US" altLang="ko-KR" sz="1400" b="1" u="sng" dirty="0">
                <a:solidFill>
                  <a:schemeClr val="bg1"/>
                </a:solidFill>
                <a:latin typeface="Arial" panose="020B0604020202020204" pitchFamily="34" charset="0"/>
                <a:ea typeface="HY동녘M" pitchFamily="18" charset="-127"/>
                <a:cs typeface="Arial" panose="020B0604020202020204" pitchFamily="34" charset="0"/>
              </a:rPr>
              <a:t>B</a:t>
            </a:r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ea typeface="HY동녘M" pitchFamily="18" charset="-127"/>
                <a:cs typeface="Arial" panose="020B0604020202020204" pitchFamily="34" charset="0"/>
              </a:rPr>
              <a:t>, F)  R22(</a:t>
            </a:r>
            <a:r>
              <a:rPr lang="en-US" altLang="ko-KR" sz="1400" b="1" u="sng" dirty="0">
                <a:solidFill>
                  <a:schemeClr val="bg1"/>
                </a:solidFill>
                <a:latin typeface="Arial" panose="020B0604020202020204" pitchFamily="34" charset="0"/>
                <a:ea typeface="HY동녘M" pitchFamily="18" charset="-127"/>
                <a:cs typeface="Arial" panose="020B0604020202020204" pitchFamily="34" charset="0"/>
              </a:rPr>
              <a:t>F</a:t>
            </a:r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ea typeface="HY동녘M" pitchFamily="18" charset="-127"/>
                <a:cs typeface="Arial" panose="020B0604020202020204" pitchFamily="34" charset="0"/>
              </a:rPr>
              <a:t>, G, H)    R3(</a:t>
            </a:r>
            <a:r>
              <a:rPr lang="en-US" altLang="ko-KR" sz="1400" b="1" u="sng" dirty="0">
                <a:solidFill>
                  <a:schemeClr val="bg1"/>
                </a:solidFill>
                <a:latin typeface="Arial" panose="020B0604020202020204" pitchFamily="34" charset="0"/>
                <a:ea typeface="HY동녘M" pitchFamily="18" charset="-127"/>
                <a:cs typeface="Arial" panose="020B0604020202020204" pitchFamily="34" charset="0"/>
              </a:rPr>
              <a:t>A, B</a:t>
            </a:r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ea typeface="HY동녘M" pitchFamily="18" charset="-127"/>
                <a:cs typeface="Arial" panose="020B0604020202020204" pitchFamily="34" charset="0"/>
              </a:rPr>
              <a:t>, C)</a:t>
            </a:r>
            <a:endParaRPr lang="ko-KR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p:transition spd="slow" advTm="4812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6">
            <a:extLst>
              <a:ext uri="{FF2B5EF4-FFF2-40B4-BE49-F238E27FC236}">
                <a16:creationId xmlns:a16="http://schemas.microsoft.com/office/drawing/2014/main" id="{AF16511F-DBC1-6B56-41E3-7CE939E9B064}"/>
              </a:ext>
            </a:extLst>
          </p:cNvPr>
          <p:cNvSpPr>
            <a:spLocks noChangeArrowheads="1"/>
          </p:cNvSpPr>
          <p:nvPr/>
        </p:nvSpPr>
        <p:spPr bwMode="gray">
          <a:xfrm>
            <a:off x="142875" y="142875"/>
            <a:ext cx="8715375" cy="2439988"/>
          </a:xfrm>
          <a:prstGeom prst="rect">
            <a:avLst/>
          </a:prstGeom>
          <a:solidFill>
            <a:srgbClr val="006699"/>
          </a:solidFill>
          <a:ln w="9525">
            <a:solidFill>
              <a:srgbClr val="FFFFFF"/>
            </a:solidFill>
            <a:miter lim="800000"/>
            <a:headEnd/>
            <a:tailEnd/>
          </a:ln>
          <a:effectLst>
            <a:outerShdw sy="50000" kx="-2453608" rotWithShape="0">
              <a:schemeClr val="bg2">
                <a:alpha val="50000"/>
              </a:schemeClr>
            </a:outerShdw>
          </a:effec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lvl="1" algn="just" eaLnBrk="1" latinLnBrk="0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ko-KR" altLang="en-US" sz="1600" b="1">
                <a:solidFill>
                  <a:srgbClr val="FFFFCC"/>
                </a:solidFill>
                <a:latin typeface="HY동녘M" pitchFamily="18" charset="-127"/>
              </a:rPr>
              <a:t>릴레이션 </a:t>
            </a:r>
            <a:r>
              <a:rPr lang="en-US" altLang="ko-KR" sz="1600" b="1">
                <a:solidFill>
                  <a:srgbClr val="FFFFCC"/>
                </a:solidFill>
                <a:latin typeface="HY동녘M" pitchFamily="18" charset="-127"/>
              </a:rPr>
              <a:t>R (A, B, C, D, E, F, G, H, I,J)</a:t>
            </a:r>
            <a:r>
              <a:rPr lang="ko-KR" altLang="en-US" sz="1600" b="1">
                <a:solidFill>
                  <a:srgbClr val="FFFFCC"/>
                </a:solidFill>
                <a:latin typeface="HY동녘M" pitchFamily="18" charset="-127"/>
              </a:rPr>
              <a:t>에 대하여 함수적 종속성은 다음과 같다</a:t>
            </a:r>
            <a:r>
              <a:rPr lang="en-US" altLang="ko-KR" sz="1600" b="1">
                <a:solidFill>
                  <a:srgbClr val="FFFFCC"/>
                </a:solidFill>
                <a:latin typeface="HY동녘M" pitchFamily="18" charset="-127"/>
              </a:rPr>
              <a:t>.</a:t>
            </a:r>
          </a:p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b="1">
                <a:solidFill>
                  <a:srgbClr val="FFFFCC"/>
                </a:solidFill>
                <a:latin typeface="HY동녘M" pitchFamily="18" charset="-127"/>
              </a:rPr>
              <a:t>     {A, B} -&gt; {C}</a:t>
            </a:r>
          </a:p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b="1">
                <a:solidFill>
                  <a:srgbClr val="FFFFCC"/>
                </a:solidFill>
                <a:latin typeface="HY동녘M" pitchFamily="18" charset="-127"/>
              </a:rPr>
              <a:t>     {B, D} -&gt; {E, F}</a:t>
            </a:r>
          </a:p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b="1">
                <a:solidFill>
                  <a:srgbClr val="FFFFCC"/>
                </a:solidFill>
                <a:latin typeface="HY동녘M" pitchFamily="18" charset="-127"/>
              </a:rPr>
              <a:t>     {A, D} -&gt; {G, H}</a:t>
            </a:r>
          </a:p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b="1">
                <a:solidFill>
                  <a:srgbClr val="FFFFCC"/>
                </a:solidFill>
                <a:latin typeface="HY동녘M" pitchFamily="18" charset="-127"/>
              </a:rPr>
              <a:t>     {A} -&gt;{I}</a:t>
            </a:r>
          </a:p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b="1">
                <a:solidFill>
                  <a:srgbClr val="FFFFCC"/>
                </a:solidFill>
                <a:latin typeface="HY동녘M" pitchFamily="18" charset="-127"/>
              </a:rPr>
              <a:t>     {H} -&gt; { J}</a:t>
            </a:r>
          </a:p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b="1">
                <a:solidFill>
                  <a:srgbClr val="FFFFCC"/>
                </a:solidFill>
                <a:latin typeface="HY동녘M" pitchFamily="18" charset="-127"/>
              </a:rPr>
              <a:t>      1) R</a:t>
            </a:r>
            <a:r>
              <a:rPr lang="ko-KR" altLang="en-US" sz="1600" b="1">
                <a:solidFill>
                  <a:srgbClr val="FFFFCC"/>
                </a:solidFill>
                <a:latin typeface="HY동녘M" pitchFamily="18" charset="-127"/>
              </a:rPr>
              <a:t>의 키는 무엇인가</a:t>
            </a:r>
            <a:r>
              <a:rPr lang="en-US" altLang="ko-KR" sz="1600" b="1">
                <a:solidFill>
                  <a:srgbClr val="FFFFCC"/>
                </a:solidFill>
                <a:latin typeface="HY동녘M" pitchFamily="18" charset="-127"/>
              </a:rPr>
              <a:t>?</a:t>
            </a:r>
          </a:p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b="1">
                <a:solidFill>
                  <a:srgbClr val="FFFFCC"/>
                </a:solidFill>
                <a:latin typeface="HY동녘M" pitchFamily="18" charset="-127"/>
              </a:rPr>
              <a:t>      2) R</a:t>
            </a:r>
            <a:r>
              <a:rPr lang="ko-KR" altLang="en-US" sz="1600" b="1">
                <a:solidFill>
                  <a:srgbClr val="FFFFCC"/>
                </a:solidFill>
                <a:latin typeface="HY동녘M" pitchFamily="18" charset="-127"/>
              </a:rPr>
              <a:t>을 제 </a:t>
            </a:r>
            <a:r>
              <a:rPr lang="en-US" altLang="ko-KR" sz="1600" b="1">
                <a:solidFill>
                  <a:srgbClr val="FFFFCC"/>
                </a:solidFill>
                <a:latin typeface="HY동녘M" pitchFamily="18" charset="-127"/>
              </a:rPr>
              <a:t>2 </a:t>
            </a:r>
            <a:r>
              <a:rPr lang="ko-KR" altLang="en-US" sz="1600" b="1">
                <a:solidFill>
                  <a:srgbClr val="FFFFCC"/>
                </a:solidFill>
                <a:latin typeface="HY동녘M" pitchFamily="18" charset="-127"/>
              </a:rPr>
              <a:t>정규형으로 만들어라</a:t>
            </a:r>
            <a:r>
              <a:rPr lang="en-US" altLang="ko-KR" sz="1600" b="1">
                <a:solidFill>
                  <a:srgbClr val="FFFFCC"/>
                </a:solidFill>
                <a:latin typeface="HY동녘M" pitchFamily="18" charset="-127"/>
              </a:rPr>
              <a:t>.</a:t>
            </a:r>
          </a:p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b="1">
                <a:solidFill>
                  <a:srgbClr val="FFFFCC"/>
                </a:solidFill>
                <a:latin typeface="HY동녘M" pitchFamily="18" charset="-127"/>
              </a:rPr>
              <a:t>      3) R</a:t>
            </a:r>
            <a:r>
              <a:rPr lang="ko-KR" altLang="en-US" sz="1600" b="1">
                <a:solidFill>
                  <a:srgbClr val="FFFFCC"/>
                </a:solidFill>
                <a:latin typeface="HY동녘M" pitchFamily="18" charset="-127"/>
              </a:rPr>
              <a:t>을 제 </a:t>
            </a:r>
            <a:r>
              <a:rPr lang="en-US" altLang="ko-KR" sz="1600" b="1">
                <a:solidFill>
                  <a:srgbClr val="FFFFCC"/>
                </a:solidFill>
                <a:latin typeface="HY동녘M" pitchFamily="18" charset="-127"/>
              </a:rPr>
              <a:t>3 </a:t>
            </a:r>
            <a:r>
              <a:rPr lang="ko-KR" altLang="en-US" sz="1600" b="1">
                <a:solidFill>
                  <a:srgbClr val="FFFFCC"/>
                </a:solidFill>
                <a:latin typeface="HY동녘M" pitchFamily="18" charset="-127"/>
              </a:rPr>
              <a:t>정규형으로 만들어라</a:t>
            </a:r>
            <a:r>
              <a:rPr lang="en-US" altLang="ko-KR" sz="1600" b="1">
                <a:solidFill>
                  <a:srgbClr val="FFFFCC"/>
                </a:solidFill>
                <a:latin typeface="HY동녘M" pitchFamily="18" charset="-127"/>
              </a:rPr>
              <a:t>.</a:t>
            </a:r>
            <a:endParaRPr lang="ko-KR" altLang="en-US" sz="1600" b="1">
              <a:solidFill>
                <a:srgbClr val="FFFFCC"/>
              </a:solidFill>
              <a:latin typeface="HY동녘M" pitchFamily="18" charset="-127"/>
            </a:endParaRPr>
          </a:p>
        </p:txBody>
      </p:sp>
      <p:sp>
        <p:nvSpPr>
          <p:cNvPr id="66563" name="Rectangle 6">
            <a:extLst>
              <a:ext uri="{FF2B5EF4-FFF2-40B4-BE49-F238E27FC236}">
                <a16:creationId xmlns:a16="http://schemas.microsoft.com/office/drawing/2014/main" id="{93050C07-1EA9-56AF-CF7C-EFEC1C4733B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42875" y="2643188"/>
            <a:ext cx="8715375" cy="2000250"/>
          </a:xfrm>
          <a:prstGeom prst="rect">
            <a:avLst/>
          </a:prstGeom>
          <a:solidFill>
            <a:srgbClr val="006699"/>
          </a:solidFill>
          <a:ln w="9525">
            <a:solidFill>
              <a:srgbClr val="FFFFFF"/>
            </a:solidFill>
            <a:miter lim="800000"/>
            <a:headEnd/>
            <a:tailEnd/>
          </a:ln>
          <a:effectLst>
            <a:outerShdw sy="50000" kx="-2453608" rotWithShape="0">
              <a:schemeClr val="bg2">
                <a:alpha val="50000"/>
              </a:schemeClr>
            </a:outerShdw>
          </a:effec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FFFFCC"/>
                </a:solidFill>
                <a:latin typeface="HY동녘M" pitchFamily="18" charset="-127"/>
              </a:rPr>
              <a:t>Car_Sale(</a:t>
            </a:r>
            <a:r>
              <a:rPr lang="en-US" altLang="en-US" sz="1600" b="1" u="sng">
                <a:solidFill>
                  <a:srgbClr val="FFFFCC"/>
                </a:solidFill>
                <a:latin typeface="HY동녘M" pitchFamily="18" charset="-127"/>
              </a:rPr>
              <a:t>Car#, Salesman#</a:t>
            </a:r>
            <a:r>
              <a:rPr lang="en-US" altLang="en-US" sz="1600" b="1">
                <a:solidFill>
                  <a:srgbClr val="FFFFCC"/>
                </a:solidFill>
                <a:latin typeface="HY동녘M" pitchFamily="18" charset="-127"/>
              </a:rPr>
              <a:t>, Date_sold, Commission%, Discount_amt)</a:t>
            </a:r>
            <a:endParaRPr lang="ko-KR" altLang="en-US" sz="1600" b="1">
              <a:solidFill>
                <a:srgbClr val="FFFFCC"/>
              </a:solidFill>
              <a:latin typeface="HY동녘M" pitchFamily="18" charset="-127"/>
            </a:endParaRPr>
          </a:p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600" b="1">
              <a:solidFill>
                <a:srgbClr val="FFFFCC"/>
              </a:solidFill>
              <a:latin typeface="HY동녘M" pitchFamily="18" charset="-127"/>
            </a:endParaRPr>
          </a:p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FFFFCC"/>
                </a:solidFill>
                <a:latin typeface="HY동녘M" pitchFamily="18" charset="-127"/>
              </a:rPr>
              <a:t>Car#-&gt;Date_sold</a:t>
            </a:r>
          </a:p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FFFFCC"/>
                </a:solidFill>
                <a:latin typeface="HY동녘M" pitchFamily="18" charset="-127"/>
              </a:rPr>
              <a:t>Date_sold -&gt;Discount_amt</a:t>
            </a:r>
            <a:endParaRPr lang="ko-KR" altLang="en-US" sz="1600" b="1">
              <a:solidFill>
                <a:srgbClr val="FFFFCC"/>
              </a:solidFill>
              <a:latin typeface="HY동녘M" pitchFamily="18" charset="-127"/>
            </a:endParaRPr>
          </a:p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FFFFCC"/>
                </a:solidFill>
                <a:latin typeface="HY동녘M" pitchFamily="18" charset="-127"/>
              </a:rPr>
              <a:t>Salesman# -&gt;commission%</a:t>
            </a:r>
            <a:endParaRPr lang="ko-KR" altLang="en-US" sz="1600" b="1">
              <a:solidFill>
                <a:srgbClr val="FFFFCC"/>
              </a:solidFill>
              <a:latin typeface="HY동녘M" pitchFamily="18" charset="-127"/>
            </a:endParaRPr>
          </a:p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 b="1">
              <a:solidFill>
                <a:srgbClr val="FFFFCC"/>
              </a:solidFill>
              <a:latin typeface="HY동녘M" pitchFamily="18" charset="-127"/>
            </a:endParaRPr>
          </a:p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b="1">
                <a:solidFill>
                  <a:srgbClr val="FFFFCC"/>
                </a:solidFill>
                <a:latin typeface="HY동녘M" pitchFamily="18" charset="-127"/>
              </a:rPr>
              <a:t>      1) </a:t>
            </a:r>
            <a:r>
              <a:rPr lang="ko-KR" altLang="en-US" sz="1600" b="1">
                <a:solidFill>
                  <a:srgbClr val="FFFFCC"/>
                </a:solidFill>
                <a:latin typeface="HY동녘M" pitchFamily="18" charset="-127"/>
              </a:rPr>
              <a:t>제 </a:t>
            </a:r>
            <a:r>
              <a:rPr lang="en-US" altLang="ko-KR" sz="1600" b="1">
                <a:solidFill>
                  <a:srgbClr val="FFFFCC"/>
                </a:solidFill>
                <a:latin typeface="HY동녘M" pitchFamily="18" charset="-127"/>
              </a:rPr>
              <a:t>2 </a:t>
            </a:r>
            <a:r>
              <a:rPr lang="ko-KR" altLang="en-US" sz="1600" b="1">
                <a:solidFill>
                  <a:srgbClr val="FFFFCC"/>
                </a:solidFill>
                <a:latin typeface="HY동녘M" pitchFamily="18" charset="-127"/>
              </a:rPr>
              <a:t>정규형으로 만들어라</a:t>
            </a:r>
            <a:r>
              <a:rPr lang="en-US" altLang="ko-KR" sz="1600" b="1">
                <a:solidFill>
                  <a:srgbClr val="FFFFCC"/>
                </a:solidFill>
                <a:latin typeface="HY동녘M" pitchFamily="18" charset="-127"/>
              </a:rPr>
              <a:t>.</a:t>
            </a:r>
          </a:p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b="1">
                <a:solidFill>
                  <a:srgbClr val="FFFFCC"/>
                </a:solidFill>
                <a:latin typeface="HY동녘M" pitchFamily="18" charset="-127"/>
              </a:rPr>
              <a:t>      2) </a:t>
            </a:r>
            <a:r>
              <a:rPr lang="ko-KR" altLang="en-US" sz="1600" b="1">
                <a:solidFill>
                  <a:srgbClr val="FFFFCC"/>
                </a:solidFill>
                <a:latin typeface="HY동녘M" pitchFamily="18" charset="-127"/>
              </a:rPr>
              <a:t>제 </a:t>
            </a:r>
            <a:r>
              <a:rPr lang="en-US" altLang="ko-KR" sz="1600" b="1">
                <a:solidFill>
                  <a:srgbClr val="FFFFCC"/>
                </a:solidFill>
                <a:latin typeface="HY동녘M" pitchFamily="18" charset="-127"/>
              </a:rPr>
              <a:t>3 </a:t>
            </a:r>
            <a:r>
              <a:rPr lang="ko-KR" altLang="en-US" sz="1600" b="1">
                <a:solidFill>
                  <a:srgbClr val="FFFFCC"/>
                </a:solidFill>
                <a:latin typeface="HY동녘M" pitchFamily="18" charset="-127"/>
              </a:rPr>
              <a:t>정규형으로 만들어라</a:t>
            </a:r>
            <a:r>
              <a:rPr lang="en-US" altLang="ko-KR" sz="1600" b="1">
                <a:solidFill>
                  <a:srgbClr val="FFFFCC"/>
                </a:solidFill>
                <a:latin typeface="HY동녘M" pitchFamily="18" charset="-127"/>
              </a:rPr>
              <a:t>.</a:t>
            </a:r>
            <a:endParaRPr lang="ko-KR" altLang="en-US" sz="1600" b="1">
              <a:solidFill>
                <a:srgbClr val="FFFFCC"/>
              </a:solidFill>
              <a:latin typeface="HY동녘M" pitchFamily="18" charset="-127"/>
            </a:endParaRPr>
          </a:p>
        </p:txBody>
      </p:sp>
      <p:sp>
        <p:nvSpPr>
          <p:cNvPr id="66564" name="Rectangle 6">
            <a:extLst>
              <a:ext uri="{FF2B5EF4-FFF2-40B4-BE49-F238E27FC236}">
                <a16:creationId xmlns:a16="http://schemas.microsoft.com/office/drawing/2014/main" id="{85DF3887-26AC-66B7-26D4-10EC94EBF1E0}"/>
              </a:ext>
            </a:extLst>
          </p:cNvPr>
          <p:cNvSpPr>
            <a:spLocks noChangeArrowheads="1"/>
          </p:cNvSpPr>
          <p:nvPr/>
        </p:nvSpPr>
        <p:spPr bwMode="gray">
          <a:xfrm>
            <a:off x="142875" y="4714875"/>
            <a:ext cx="8715375" cy="2143125"/>
          </a:xfrm>
          <a:prstGeom prst="rect">
            <a:avLst/>
          </a:prstGeom>
          <a:solidFill>
            <a:srgbClr val="006699"/>
          </a:solidFill>
          <a:ln w="9525">
            <a:solidFill>
              <a:srgbClr val="FFFFFF"/>
            </a:solidFill>
            <a:miter lim="800000"/>
            <a:headEnd/>
            <a:tailEnd/>
          </a:ln>
          <a:effectLst>
            <a:outerShdw sy="50000" kx="-2453608" rotWithShape="0">
              <a:schemeClr val="bg2">
                <a:alpha val="50000"/>
              </a:schemeClr>
            </a:outerShdw>
          </a:effec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>
                <a:solidFill>
                  <a:srgbClr val="FFFFCC"/>
                </a:solidFill>
                <a:latin typeface="HY동녘M" pitchFamily="18" charset="-127"/>
              </a:rPr>
              <a:t>BOOK (</a:t>
            </a:r>
            <a:r>
              <a:rPr lang="en-US" altLang="en-US" sz="1400" b="1" u="sng">
                <a:solidFill>
                  <a:srgbClr val="FFFFCC"/>
                </a:solidFill>
                <a:latin typeface="HY동녘M" pitchFamily="18" charset="-127"/>
              </a:rPr>
              <a:t>Book_title, Author_name</a:t>
            </a:r>
            <a:r>
              <a:rPr lang="en-US" altLang="en-US" sz="1400" b="1">
                <a:solidFill>
                  <a:srgbClr val="FFFFCC"/>
                </a:solidFill>
                <a:latin typeface="HY동녘M" pitchFamily="18" charset="-127"/>
              </a:rPr>
              <a:t>, Book_type, Listprice, Author_affil, Publisher)</a:t>
            </a:r>
            <a:endParaRPr lang="ko-KR" altLang="en-US" sz="1400" b="1">
              <a:solidFill>
                <a:srgbClr val="FFFFCC"/>
              </a:solidFill>
              <a:latin typeface="HY동녘M" pitchFamily="18" charset="-127"/>
            </a:endParaRPr>
          </a:p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b="1">
              <a:solidFill>
                <a:srgbClr val="FFFFCC"/>
              </a:solidFill>
              <a:latin typeface="HY동녘M" pitchFamily="18" charset="-127"/>
            </a:endParaRPr>
          </a:p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>
                <a:solidFill>
                  <a:srgbClr val="FFFFCC"/>
                </a:solidFill>
                <a:latin typeface="HY동녘M" pitchFamily="18" charset="-127"/>
              </a:rPr>
              <a:t>Book_title -&gt; Publisher, Book_type</a:t>
            </a:r>
            <a:endParaRPr lang="ko-KR" altLang="en-US" sz="1400" b="1">
              <a:solidFill>
                <a:srgbClr val="FFFFCC"/>
              </a:solidFill>
              <a:latin typeface="HY동녘M" pitchFamily="18" charset="-127"/>
            </a:endParaRPr>
          </a:p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>
                <a:solidFill>
                  <a:srgbClr val="FFFFCC"/>
                </a:solidFill>
                <a:latin typeface="HY동녘M" pitchFamily="18" charset="-127"/>
              </a:rPr>
              <a:t>Book_type -&gt; Listprice</a:t>
            </a:r>
            <a:endParaRPr lang="ko-KR" altLang="en-US" sz="1400" b="1">
              <a:solidFill>
                <a:srgbClr val="FFFFCC"/>
              </a:solidFill>
              <a:latin typeface="HY동녘M" pitchFamily="18" charset="-127"/>
            </a:endParaRPr>
          </a:p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>
                <a:solidFill>
                  <a:srgbClr val="FFFFCC"/>
                </a:solidFill>
                <a:latin typeface="HY동녘M" pitchFamily="18" charset="-127"/>
              </a:rPr>
              <a:t>Author_name -&gt; Author_affil</a:t>
            </a:r>
            <a:endParaRPr lang="ko-KR" altLang="en-US" sz="1400" b="1">
              <a:solidFill>
                <a:srgbClr val="FFFFCC"/>
              </a:solidFill>
              <a:latin typeface="HY동녘M" pitchFamily="18" charset="-127"/>
            </a:endParaRPr>
          </a:p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400" b="1">
              <a:solidFill>
                <a:srgbClr val="FFFFCC"/>
              </a:solidFill>
              <a:latin typeface="HY동녘M" pitchFamily="18" charset="-127"/>
            </a:endParaRPr>
          </a:p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b="1">
                <a:solidFill>
                  <a:srgbClr val="FFFFCC"/>
                </a:solidFill>
                <a:latin typeface="HY동녘M" pitchFamily="18" charset="-127"/>
              </a:rPr>
              <a:t>      1) </a:t>
            </a:r>
            <a:r>
              <a:rPr lang="ko-KR" altLang="en-US" sz="1400" b="1">
                <a:solidFill>
                  <a:srgbClr val="FFFFCC"/>
                </a:solidFill>
                <a:latin typeface="HY동녘M" pitchFamily="18" charset="-127"/>
              </a:rPr>
              <a:t>제 </a:t>
            </a:r>
            <a:r>
              <a:rPr lang="en-US" altLang="ko-KR" sz="1400" b="1">
                <a:solidFill>
                  <a:srgbClr val="FFFFCC"/>
                </a:solidFill>
                <a:latin typeface="HY동녘M" pitchFamily="18" charset="-127"/>
              </a:rPr>
              <a:t>2 </a:t>
            </a:r>
            <a:r>
              <a:rPr lang="ko-KR" altLang="en-US" sz="1400" b="1">
                <a:solidFill>
                  <a:srgbClr val="FFFFCC"/>
                </a:solidFill>
                <a:latin typeface="HY동녘M" pitchFamily="18" charset="-127"/>
              </a:rPr>
              <a:t>정규형으로 만들어라</a:t>
            </a:r>
            <a:r>
              <a:rPr lang="en-US" altLang="ko-KR" sz="1400" b="1">
                <a:solidFill>
                  <a:srgbClr val="FFFFCC"/>
                </a:solidFill>
                <a:latin typeface="HY동녘M" pitchFamily="18" charset="-127"/>
              </a:rPr>
              <a:t>.</a:t>
            </a:r>
          </a:p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b="1">
                <a:solidFill>
                  <a:srgbClr val="FFFFCC"/>
                </a:solidFill>
                <a:latin typeface="HY동녘M" pitchFamily="18" charset="-127"/>
              </a:rPr>
              <a:t>      2) </a:t>
            </a:r>
            <a:r>
              <a:rPr lang="ko-KR" altLang="en-US" sz="1400" b="1">
                <a:solidFill>
                  <a:srgbClr val="FFFFCC"/>
                </a:solidFill>
                <a:latin typeface="HY동녘M" pitchFamily="18" charset="-127"/>
              </a:rPr>
              <a:t>제 </a:t>
            </a:r>
            <a:r>
              <a:rPr lang="en-US" altLang="ko-KR" sz="1400" b="1">
                <a:solidFill>
                  <a:srgbClr val="FFFFCC"/>
                </a:solidFill>
                <a:latin typeface="HY동녘M" pitchFamily="18" charset="-127"/>
              </a:rPr>
              <a:t>3 </a:t>
            </a:r>
            <a:r>
              <a:rPr lang="ko-KR" altLang="en-US" sz="1400" b="1">
                <a:solidFill>
                  <a:srgbClr val="FFFFCC"/>
                </a:solidFill>
                <a:latin typeface="HY동녘M" pitchFamily="18" charset="-127"/>
              </a:rPr>
              <a:t>정규형으로 만들어라</a:t>
            </a:r>
            <a:r>
              <a:rPr lang="en-US" altLang="ko-KR" sz="1400" b="1">
                <a:solidFill>
                  <a:srgbClr val="FFFFCC"/>
                </a:solidFill>
                <a:latin typeface="HY동녘M" pitchFamily="18" charset="-127"/>
              </a:rPr>
              <a:t>.</a:t>
            </a:r>
            <a:endParaRPr lang="ko-KR" altLang="en-US" sz="1400" b="1">
              <a:solidFill>
                <a:srgbClr val="FFFFCC"/>
              </a:solidFill>
              <a:latin typeface="HY동녘M" pitchFamily="18" charset="-127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제목 1">
            <a:extLst>
              <a:ext uri="{FF2B5EF4-FFF2-40B4-BE49-F238E27FC236}">
                <a16:creationId xmlns:a16="http://schemas.microsoft.com/office/drawing/2014/main" id="{CD811543-DA5B-2DE2-22B9-3042DBCC5D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문제 </a:t>
            </a: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68611" name="Freeform 4">
            <a:extLst>
              <a:ext uri="{FF2B5EF4-FFF2-40B4-BE49-F238E27FC236}">
                <a16:creationId xmlns:a16="http://schemas.microsoft.com/office/drawing/2014/main" id="{26668BE8-E8AE-A842-E8A6-03EF4999717E}"/>
              </a:ext>
            </a:extLst>
          </p:cNvPr>
          <p:cNvSpPr>
            <a:spLocks/>
          </p:cNvSpPr>
          <p:nvPr/>
        </p:nvSpPr>
        <p:spPr bwMode="gray">
          <a:xfrm>
            <a:off x="1028700" y="5072063"/>
            <a:ext cx="201930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8612" name="Freeform 5">
            <a:extLst>
              <a:ext uri="{FF2B5EF4-FFF2-40B4-BE49-F238E27FC236}">
                <a16:creationId xmlns:a16="http://schemas.microsoft.com/office/drawing/2014/main" id="{96C04E87-A8C0-EC2C-1286-C85A60746E4A}"/>
              </a:ext>
            </a:extLst>
          </p:cNvPr>
          <p:cNvSpPr>
            <a:spLocks/>
          </p:cNvSpPr>
          <p:nvPr/>
        </p:nvSpPr>
        <p:spPr bwMode="gray">
          <a:xfrm rot="10800000">
            <a:off x="6096000" y="1828800"/>
            <a:ext cx="192405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8613" name="Rectangle 6">
            <a:extLst>
              <a:ext uri="{FF2B5EF4-FFF2-40B4-BE49-F238E27FC236}">
                <a16:creationId xmlns:a16="http://schemas.microsoft.com/office/drawing/2014/main" id="{855DD00C-DA19-B72A-677F-D2FF0B930946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08088" y="2017713"/>
            <a:ext cx="6629400" cy="3768725"/>
          </a:xfrm>
          <a:prstGeom prst="rect">
            <a:avLst/>
          </a:prstGeom>
          <a:solidFill>
            <a:srgbClr val="006699"/>
          </a:solidFill>
          <a:ln w="9525">
            <a:solidFill>
              <a:srgbClr val="FFFFFF"/>
            </a:solidFill>
            <a:miter lim="800000"/>
            <a:headEnd/>
            <a:tailEnd/>
          </a:ln>
          <a:effectLst>
            <a:outerShdw sy="50000" kx="-2453608" rotWithShape="0">
              <a:schemeClr val="bg2">
                <a:alpha val="50000"/>
              </a:schemeClr>
            </a:outerShdw>
          </a:effec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lvl="1" algn="just" eaLnBrk="1" latinLnBrk="0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ko-KR" altLang="en-US" sz="2000" b="1">
                <a:solidFill>
                  <a:srgbClr val="FFFFCC"/>
                </a:solidFill>
                <a:latin typeface="HY동녘M" pitchFamily="18" charset="-127"/>
              </a:rPr>
              <a:t>릴레이션 </a:t>
            </a:r>
            <a:r>
              <a:rPr lang="en-US" altLang="ko-KR" sz="2000" b="1">
                <a:solidFill>
                  <a:srgbClr val="FFFFCC"/>
                </a:solidFill>
                <a:latin typeface="HY동녘M" pitchFamily="18" charset="-127"/>
              </a:rPr>
              <a:t>R (A, B, C, D, E, F, G, H, I, J)</a:t>
            </a:r>
            <a:r>
              <a:rPr lang="ko-KR" altLang="en-US" sz="2000" b="1">
                <a:solidFill>
                  <a:srgbClr val="FFFFCC"/>
                </a:solidFill>
                <a:latin typeface="HY동녘M" pitchFamily="18" charset="-127"/>
              </a:rPr>
              <a:t>에 대하여 함수적 종속성은 다음과 같다</a:t>
            </a:r>
            <a:r>
              <a:rPr lang="en-US" altLang="ko-KR" sz="2000" b="1">
                <a:solidFill>
                  <a:srgbClr val="FFFFCC"/>
                </a:solidFill>
                <a:latin typeface="HY동녘M" pitchFamily="18" charset="-127"/>
              </a:rPr>
              <a:t>.</a:t>
            </a:r>
          </a:p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 b="1">
                <a:solidFill>
                  <a:srgbClr val="FFFFCC"/>
                </a:solidFill>
                <a:latin typeface="HY동녘M" pitchFamily="18" charset="-127"/>
              </a:rPr>
              <a:t>     {A, B} -&gt; {C}</a:t>
            </a:r>
          </a:p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 b="1">
                <a:solidFill>
                  <a:srgbClr val="FFFFCC"/>
                </a:solidFill>
                <a:latin typeface="HY동녘M" pitchFamily="18" charset="-127"/>
              </a:rPr>
              <a:t>     {B, D} -&gt; {E, F}</a:t>
            </a:r>
          </a:p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 b="1">
                <a:solidFill>
                  <a:srgbClr val="FFFFCC"/>
                </a:solidFill>
                <a:latin typeface="HY동녘M" pitchFamily="18" charset="-127"/>
              </a:rPr>
              <a:t>     {A, D} -&gt; {G, H}</a:t>
            </a:r>
          </a:p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 b="1">
                <a:solidFill>
                  <a:srgbClr val="FFFFCC"/>
                </a:solidFill>
                <a:latin typeface="HY동녘M" pitchFamily="18" charset="-127"/>
              </a:rPr>
              <a:t>     {A} -&gt;{I}</a:t>
            </a:r>
          </a:p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 b="1">
                <a:solidFill>
                  <a:srgbClr val="FFFFCC"/>
                </a:solidFill>
                <a:latin typeface="HY동녘M" pitchFamily="18" charset="-127"/>
              </a:rPr>
              <a:t>     {H} -&gt; { J}</a:t>
            </a:r>
          </a:p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2000" b="1">
              <a:solidFill>
                <a:srgbClr val="FFFFCC"/>
              </a:solidFill>
              <a:latin typeface="HY동녘M" pitchFamily="18" charset="-127"/>
            </a:endParaRPr>
          </a:p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 b="1">
                <a:solidFill>
                  <a:srgbClr val="FFFFCC"/>
                </a:solidFill>
                <a:latin typeface="HY동녘M" pitchFamily="18" charset="-127"/>
              </a:rPr>
              <a:t>      1) R</a:t>
            </a:r>
            <a:r>
              <a:rPr lang="ko-KR" altLang="en-US" sz="2000" b="1">
                <a:solidFill>
                  <a:srgbClr val="FFFFCC"/>
                </a:solidFill>
                <a:latin typeface="HY동녘M" pitchFamily="18" charset="-127"/>
              </a:rPr>
              <a:t>의 키는 무엇인가</a:t>
            </a:r>
            <a:r>
              <a:rPr lang="en-US" altLang="ko-KR" sz="2000" b="1">
                <a:solidFill>
                  <a:srgbClr val="FFFFCC"/>
                </a:solidFill>
                <a:latin typeface="HY동녘M" pitchFamily="18" charset="-127"/>
              </a:rPr>
              <a:t>?</a:t>
            </a:r>
          </a:p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 b="1">
                <a:solidFill>
                  <a:srgbClr val="FFFFCC"/>
                </a:solidFill>
                <a:latin typeface="HY동녘M" pitchFamily="18" charset="-127"/>
              </a:rPr>
              <a:t>      2) R</a:t>
            </a:r>
            <a:r>
              <a:rPr lang="ko-KR" altLang="en-US" sz="2000" b="1">
                <a:solidFill>
                  <a:srgbClr val="FFFFCC"/>
                </a:solidFill>
                <a:latin typeface="HY동녘M" pitchFamily="18" charset="-127"/>
              </a:rPr>
              <a:t>을 제 </a:t>
            </a:r>
            <a:r>
              <a:rPr lang="en-US" altLang="ko-KR" sz="2000" b="1">
                <a:solidFill>
                  <a:srgbClr val="FFFFCC"/>
                </a:solidFill>
                <a:latin typeface="HY동녘M" pitchFamily="18" charset="-127"/>
              </a:rPr>
              <a:t>2 </a:t>
            </a:r>
            <a:r>
              <a:rPr lang="ko-KR" altLang="en-US" sz="2000" b="1">
                <a:solidFill>
                  <a:srgbClr val="FFFFCC"/>
                </a:solidFill>
                <a:latin typeface="HY동녘M" pitchFamily="18" charset="-127"/>
              </a:rPr>
              <a:t>정규형으로 만들어라</a:t>
            </a:r>
            <a:r>
              <a:rPr lang="en-US" altLang="ko-KR" sz="2000" b="1">
                <a:solidFill>
                  <a:srgbClr val="FFFFCC"/>
                </a:solidFill>
                <a:latin typeface="HY동녘M" pitchFamily="18" charset="-127"/>
              </a:rPr>
              <a:t>.</a:t>
            </a:r>
          </a:p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 b="1">
                <a:solidFill>
                  <a:srgbClr val="FFFFCC"/>
                </a:solidFill>
                <a:latin typeface="HY동녘M" pitchFamily="18" charset="-127"/>
              </a:rPr>
              <a:t>      3) R</a:t>
            </a:r>
            <a:r>
              <a:rPr lang="ko-KR" altLang="en-US" sz="2000" b="1">
                <a:solidFill>
                  <a:srgbClr val="FFFFCC"/>
                </a:solidFill>
                <a:latin typeface="HY동녘M" pitchFamily="18" charset="-127"/>
              </a:rPr>
              <a:t>을 제 </a:t>
            </a:r>
            <a:r>
              <a:rPr lang="en-US" altLang="ko-KR" sz="2000" b="1">
                <a:solidFill>
                  <a:srgbClr val="FFFFCC"/>
                </a:solidFill>
                <a:latin typeface="HY동녘M" pitchFamily="18" charset="-127"/>
              </a:rPr>
              <a:t>3 </a:t>
            </a:r>
            <a:r>
              <a:rPr lang="ko-KR" altLang="en-US" sz="2000" b="1">
                <a:solidFill>
                  <a:srgbClr val="FFFFCC"/>
                </a:solidFill>
                <a:latin typeface="HY동녘M" pitchFamily="18" charset="-127"/>
              </a:rPr>
              <a:t>정규형으로 만들어라</a:t>
            </a:r>
            <a:r>
              <a:rPr lang="en-US" altLang="ko-KR" sz="2000" b="1">
                <a:solidFill>
                  <a:srgbClr val="FFFFCC"/>
                </a:solidFill>
                <a:latin typeface="HY동녘M" pitchFamily="18" charset="-127"/>
              </a:rPr>
              <a:t>.</a:t>
            </a:r>
            <a:endParaRPr lang="ko-KR" altLang="en-US" sz="2000" b="1">
              <a:solidFill>
                <a:srgbClr val="FFFFCC"/>
              </a:solidFill>
              <a:latin typeface="HY동녘M" pitchFamily="18" charset="-127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702561-D11F-2B95-E7F5-04A4BC1E2E2D}"/>
              </a:ext>
            </a:extLst>
          </p:cNvPr>
          <p:cNvSpPr/>
          <p:nvPr/>
        </p:nvSpPr>
        <p:spPr>
          <a:xfrm>
            <a:off x="285750" y="1285875"/>
            <a:ext cx="8429625" cy="360045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just">
              <a:lnSpc>
                <a:spcPct val="140000"/>
              </a:lnSpc>
              <a:defRPr/>
            </a:pP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R (A, B, C, D, E, F, G, H, I,J)</a:t>
            </a:r>
          </a:p>
          <a:p>
            <a:pPr eaLnBrk="1" hangingPunct="1">
              <a:defRPr/>
            </a:pP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     {A, B} -&gt; {C}</a:t>
            </a:r>
          </a:p>
          <a:p>
            <a:pPr eaLnBrk="1" hangingPunct="1">
              <a:defRPr/>
            </a:pP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     {B, D} -&gt; {E, F}</a:t>
            </a:r>
          </a:p>
          <a:p>
            <a:pPr eaLnBrk="1" hangingPunct="1">
              <a:defRPr/>
            </a:pP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     {A, D} -&gt; {G, H}</a:t>
            </a:r>
          </a:p>
          <a:p>
            <a:pPr eaLnBrk="1" hangingPunct="1">
              <a:defRPr/>
            </a:pP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     {A} -&gt;{I}</a:t>
            </a:r>
          </a:p>
          <a:p>
            <a:pPr eaLnBrk="1" hangingPunct="1">
              <a:defRPr/>
            </a:pP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     {H} -&gt; { J}</a:t>
            </a:r>
          </a:p>
          <a:p>
            <a:pPr>
              <a:defRPr/>
            </a:pPr>
            <a:endParaRPr lang="en-US" altLang="ko-KR" sz="2000" b="1" dirty="0">
              <a:solidFill>
                <a:schemeClr val="tx2">
                  <a:lumMod val="75000"/>
                </a:schemeClr>
              </a:solidFill>
              <a:latin typeface="HY동녘M" pitchFamily="18" charset="-127"/>
              <a:ea typeface="HY동녘M" pitchFamily="18" charset="-127"/>
            </a:endParaRPr>
          </a:p>
          <a:p>
            <a:pPr marL="457200" indent="-457200">
              <a:buFontTx/>
              <a:buAutoNum type="arabicParenR"/>
              <a:defRPr/>
            </a:pP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A, B, D</a:t>
            </a:r>
          </a:p>
          <a:p>
            <a:pPr marL="457200" indent="-457200">
              <a:buFontTx/>
              <a:buAutoNum type="arabicParenR"/>
              <a:defRPr/>
            </a:pPr>
            <a:r>
              <a:rPr lang="pt-BR" altLang="ko-KR" sz="2000" b="1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R1(</a:t>
            </a:r>
            <a:r>
              <a:rPr lang="pt-BR" altLang="ko-KR" sz="2000" b="1" u="sng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A, B</a:t>
            </a:r>
            <a:r>
              <a:rPr lang="pt-BR" altLang="ko-KR" sz="2000" b="1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, C)  R2(</a:t>
            </a:r>
            <a:r>
              <a:rPr lang="pt-BR" altLang="ko-KR" sz="2000" b="1" u="sng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B, D</a:t>
            </a:r>
            <a:r>
              <a:rPr lang="pt-BR" altLang="ko-KR" sz="2000" b="1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, E, F)   R3(</a:t>
            </a:r>
            <a:r>
              <a:rPr lang="pt-BR" altLang="ko-KR" sz="2000" b="1" u="sng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A, D</a:t>
            </a:r>
            <a:r>
              <a:rPr lang="pt-BR" altLang="ko-KR" sz="2000" b="1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, G, H, J)   R4(</a:t>
            </a:r>
            <a:r>
              <a:rPr lang="pt-BR" altLang="ko-KR" sz="2000" b="1" u="sng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A</a:t>
            </a:r>
            <a:r>
              <a:rPr lang="pt-BR" altLang="ko-KR" sz="2000" b="1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, I)</a:t>
            </a:r>
          </a:p>
          <a:p>
            <a:pPr marL="457200" indent="-457200">
              <a:buFontTx/>
              <a:buAutoNum type="arabicParenR"/>
              <a:defRPr/>
            </a:pPr>
            <a:r>
              <a:rPr lang="pt-BR" altLang="ko-KR" sz="2000" b="1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R31(</a:t>
            </a:r>
            <a:r>
              <a:rPr lang="pt-BR" altLang="ko-KR" sz="2000" b="1" u="sng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H</a:t>
            </a:r>
            <a:r>
              <a:rPr lang="pt-BR" altLang="ko-KR" sz="2000" b="1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, J)  R32(</a:t>
            </a:r>
            <a:r>
              <a:rPr lang="pt-BR" altLang="ko-KR" sz="2000" b="1" u="sng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A, D, </a:t>
            </a:r>
            <a:r>
              <a:rPr lang="pt-BR" altLang="ko-KR" sz="2000" b="1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G, H)</a:t>
            </a:r>
            <a:endParaRPr lang="en-US" altLang="ko-KR" sz="2000" b="1" dirty="0">
              <a:solidFill>
                <a:schemeClr val="tx2">
                  <a:lumMod val="75000"/>
                </a:schemeClr>
              </a:solidFill>
              <a:latin typeface="HY동녘M" pitchFamily="18" charset="-127"/>
              <a:ea typeface="HY동녘M" pitchFamily="18" charset="-127"/>
            </a:endParaRPr>
          </a:p>
          <a:p>
            <a:pPr marL="457200" indent="-457200">
              <a:buFontTx/>
              <a:buAutoNum type="arabicParenR"/>
              <a:defRPr/>
            </a:pPr>
            <a:endParaRPr lang="en-US" altLang="ko-KR" sz="2000" b="1" dirty="0">
              <a:solidFill>
                <a:schemeClr val="tx2">
                  <a:lumMod val="75000"/>
                </a:schemeClr>
              </a:solidFill>
              <a:latin typeface="HY동녘M" pitchFamily="18" charset="-127"/>
              <a:ea typeface="HY동녘M" pitchFamily="18" charset="-127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제목 1">
            <a:extLst>
              <a:ext uri="{FF2B5EF4-FFF2-40B4-BE49-F238E27FC236}">
                <a16:creationId xmlns:a16="http://schemas.microsoft.com/office/drawing/2014/main" id="{C2FA173D-37F5-E005-2873-CD8C4F79FA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문제 </a:t>
            </a:r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72707" name="Freeform 4">
            <a:extLst>
              <a:ext uri="{FF2B5EF4-FFF2-40B4-BE49-F238E27FC236}">
                <a16:creationId xmlns:a16="http://schemas.microsoft.com/office/drawing/2014/main" id="{440CD7F1-9E62-A63A-0CD4-B9754205D4B3}"/>
              </a:ext>
            </a:extLst>
          </p:cNvPr>
          <p:cNvSpPr>
            <a:spLocks/>
          </p:cNvSpPr>
          <p:nvPr/>
        </p:nvSpPr>
        <p:spPr bwMode="gray">
          <a:xfrm>
            <a:off x="357188" y="5072063"/>
            <a:ext cx="201930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2708" name="Freeform 5">
            <a:extLst>
              <a:ext uri="{FF2B5EF4-FFF2-40B4-BE49-F238E27FC236}">
                <a16:creationId xmlns:a16="http://schemas.microsoft.com/office/drawing/2014/main" id="{045EFCDA-EACB-8B2E-DD77-1DD8C96419B3}"/>
              </a:ext>
            </a:extLst>
          </p:cNvPr>
          <p:cNvSpPr>
            <a:spLocks/>
          </p:cNvSpPr>
          <p:nvPr/>
        </p:nvSpPr>
        <p:spPr bwMode="gray">
          <a:xfrm rot="10800000">
            <a:off x="6858000" y="1214438"/>
            <a:ext cx="192405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2709" name="Rectangle 6">
            <a:extLst>
              <a:ext uri="{FF2B5EF4-FFF2-40B4-BE49-F238E27FC236}">
                <a16:creationId xmlns:a16="http://schemas.microsoft.com/office/drawing/2014/main" id="{CF61C7E5-5726-0F25-E263-524D3597F4FC}"/>
              </a:ext>
            </a:extLst>
          </p:cNvPr>
          <p:cNvSpPr>
            <a:spLocks noChangeArrowheads="1"/>
          </p:cNvSpPr>
          <p:nvPr/>
        </p:nvSpPr>
        <p:spPr bwMode="gray">
          <a:xfrm>
            <a:off x="500063" y="1428750"/>
            <a:ext cx="8143875" cy="4357688"/>
          </a:xfrm>
          <a:prstGeom prst="rect">
            <a:avLst/>
          </a:prstGeom>
          <a:solidFill>
            <a:srgbClr val="006699"/>
          </a:solidFill>
          <a:ln w="9525">
            <a:solidFill>
              <a:srgbClr val="FFFFFF"/>
            </a:solidFill>
            <a:miter lim="800000"/>
            <a:headEnd/>
            <a:tailEnd/>
          </a:ln>
          <a:effectLst>
            <a:outerShdw sy="50000" kx="-2453608" rotWithShape="0">
              <a:schemeClr val="bg2">
                <a:alpha val="50000"/>
              </a:schemeClr>
            </a:outerShdw>
          </a:effec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FFFFCC"/>
                </a:solidFill>
                <a:latin typeface="HY동녘M" pitchFamily="18" charset="-127"/>
              </a:rPr>
              <a:t>Car_Sale(</a:t>
            </a:r>
            <a:r>
              <a:rPr lang="en-US" altLang="en-US" sz="1800" b="1" u="sng">
                <a:solidFill>
                  <a:srgbClr val="FFFFCC"/>
                </a:solidFill>
                <a:latin typeface="HY동녘M" pitchFamily="18" charset="-127"/>
              </a:rPr>
              <a:t>Car#, Salesman#</a:t>
            </a:r>
            <a:r>
              <a:rPr lang="en-US" altLang="en-US" sz="1800" b="1">
                <a:solidFill>
                  <a:srgbClr val="FFFFCC"/>
                </a:solidFill>
                <a:latin typeface="HY동녘M" pitchFamily="18" charset="-127"/>
              </a:rPr>
              <a:t>, Date_sold, Commission%, Discount_amt)</a:t>
            </a:r>
            <a:endParaRPr lang="ko-KR" altLang="en-US" sz="1800" b="1">
              <a:solidFill>
                <a:srgbClr val="FFFFCC"/>
              </a:solidFill>
              <a:latin typeface="HY동녘M" pitchFamily="18" charset="-127"/>
            </a:endParaRPr>
          </a:p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800" b="1">
              <a:solidFill>
                <a:srgbClr val="FFFFCC"/>
              </a:solidFill>
              <a:latin typeface="HY동녘M" pitchFamily="18" charset="-127"/>
            </a:endParaRPr>
          </a:p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1">
                <a:solidFill>
                  <a:srgbClr val="FFFFCC"/>
                </a:solidFill>
                <a:latin typeface="HY동녘M" pitchFamily="18" charset="-127"/>
              </a:rPr>
              <a:t>Car# -&gt; Date_sold</a:t>
            </a:r>
            <a:endParaRPr lang="ko-KR" altLang="en-US" sz="1800" b="1">
              <a:solidFill>
                <a:srgbClr val="FFFFCC"/>
              </a:solidFill>
              <a:latin typeface="HY동녘M" pitchFamily="18" charset="-127"/>
            </a:endParaRPr>
          </a:p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FFFFCC"/>
                </a:solidFill>
                <a:latin typeface="HY동녘M" pitchFamily="18" charset="-127"/>
              </a:rPr>
              <a:t>Date_sold -&gt;Discount_amt</a:t>
            </a:r>
            <a:endParaRPr lang="ko-KR" altLang="en-US" sz="1800" b="1">
              <a:solidFill>
                <a:srgbClr val="FFFFCC"/>
              </a:solidFill>
              <a:latin typeface="HY동녘M" pitchFamily="18" charset="-127"/>
            </a:endParaRPr>
          </a:p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FFFFCC"/>
                </a:solidFill>
                <a:latin typeface="HY동녘M" pitchFamily="18" charset="-127"/>
              </a:rPr>
              <a:t>Salesman# -&gt;commission%</a:t>
            </a:r>
            <a:endParaRPr lang="ko-KR" altLang="en-US" sz="1800" b="1">
              <a:solidFill>
                <a:srgbClr val="FFFFCC"/>
              </a:solidFill>
              <a:latin typeface="HY동녘M" pitchFamily="18" charset="-127"/>
            </a:endParaRPr>
          </a:p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800" b="1">
              <a:solidFill>
                <a:srgbClr val="FFFFCC"/>
              </a:solidFill>
              <a:latin typeface="HY동녘M" pitchFamily="18" charset="-127"/>
            </a:endParaRPr>
          </a:p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1">
                <a:solidFill>
                  <a:srgbClr val="FFFFCC"/>
                </a:solidFill>
                <a:latin typeface="HY동녘M" pitchFamily="18" charset="-127"/>
              </a:rPr>
              <a:t>      1) </a:t>
            </a:r>
            <a:r>
              <a:rPr lang="ko-KR" altLang="en-US" sz="1800" b="1">
                <a:solidFill>
                  <a:srgbClr val="FFFFCC"/>
                </a:solidFill>
                <a:latin typeface="HY동녘M" pitchFamily="18" charset="-127"/>
              </a:rPr>
              <a:t>제 </a:t>
            </a:r>
            <a:r>
              <a:rPr lang="en-US" altLang="ko-KR" sz="1800" b="1">
                <a:solidFill>
                  <a:srgbClr val="FFFFCC"/>
                </a:solidFill>
                <a:latin typeface="HY동녘M" pitchFamily="18" charset="-127"/>
              </a:rPr>
              <a:t>2 </a:t>
            </a:r>
            <a:r>
              <a:rPr lang="ko-KR" altLang="en-US" sz="1800" b="1">
                <a:solidFill>
                  <a:srgbClr val="FFFFCC"/>
                </a:solidFill>
                <a:latin typeface="HY동녘M" pitchFamily="18" charset="-127"/>
              </a:rPr>
              <a:t>정규형으로 만들어라</a:t>
            </a:r>
            <a:r>
              <a:rPr lang="en-US" altLang="ko-KR" sz="1800" b="1">
                <a:solidFill>
                  <a:srgbClr val="FFFFCC"/>
                </a:solidFill>
                <a:latin typeface="HY동녘M" pitchFamily="18" charset="-127"/>
              </a:rPr>
              <a:t>.</a:t>
            </a:r>
          </a:p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1">
                <a:solidFill>
                  <a:srgbClr val="FFFFCC"/>
                </a:solidFill>
                <a:latin typeface="HY동녘M" pitchFamily="18" charset="-127"/>
              </a:rPr>
              <a:t>      2) </a:t>
            </a:r>
            <a:r>
              <a:rPr lang="ko-KR" altLang="en-US" sz="1800" b="1">
                <a:solidFill>
                  <a:srgbClr val="FFFFCC"/>
                </a:solidFill>
                <a:latin typeface="HY동녘M" pitchFamily="18" charset="-127"/>
              </a:rPr>
              <a:t>제 </a:t>
            </a:r>
            <a:r>
              <a:rPr lang="en-US" altLang="ko-KR" sz="1800" b="1">
                <a:solidFill>
                  <a:srgbClr val="FFFFCC"/>
                </a:solidFill>
                <a:latin typeface="HY동녘M" pitchFamily="18" charset="-127"/>
              </a:rPr>
              <a:t>3 </a:t>
            </a:r>
            <a:r>
              <a:rPr lang="ko-KR" altLang="en-US" sz="1800" b="1">
                <a:solidFill>
                  <a:srgbClr val="FFFFCC"/>
                </a:solidFill>
                <a:latin typeface="HY동녘M" pitchFamily="18" charset="-127"/>
              </a:rPr>
              <a:t>정규형으로 만들어라</a:t>
            </a:r>
            <a:r>
              <a:rPr lang="en-US" altLang="ko-KR" sz="1800" b="1">
                <a:solidFill>
                  <a:srgbClr val="FFFFCC"/>
                </a:solidFill>
                <a:latin typeface="HY동녘M" pitchFamily="18" charset="-127"/>
              </a:rPr>
              <a:t>.</a:t>
            </a:r>
            <a:endParaRPr lang="ko-KR" altLang="en-US" sz="1800" b="1">
              <a:solidFill>
                <a:srgbClr val="FFFFCC"/>
              </a:solidFill>
              <a:latin typeface="HY동녘M" pitchFamily="18" charset="-127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제목 1">
            <a:extLst>
              <a:ext uri="{FF2B5EF4-FFF2-40B4-BE49-F238E27FC236}">
                <a16:creationId xmlns:a16="http://schemas.microsoft.com/office/drawing/2014/main" id="{4AA4EA63-0CA4-1B08-4002-B5DD733797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A9B97F0-A827-06A5-E693-8A5DC5F0CA6F}"/>
              </a:ext>
            </a:extLst>
          </p:cNvPr>
          <p:cNvSpPr/>
          <p:nvPr/>
        </p:nvSpPr>
        <p:spPr>
          <a:xfrm>
            <a:off x="285750" y="1285875"/>
            <a:ext cx="8429625" cy="347821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2NF:</a:t>
            </a:r>
            <a:endParaRPr lang="ko-KR" altLang="en-US" sz="2000" b="1" dirty="0">
              <a:solidFill>
                <a:schemeClr val="tx2">
                  <a:lumMod val="75000"/>
                </a:schemeClr>
              </a:solidFill>
              <a:latin typeface="HY동녘M" pitchFamily="18" charset="-127"/>
              <a:ea typeface="HY동녘M" pitchFamily="18" charset="-127"/>
            </a:endParaRPr>
          </a:p>
          <a:p>
            <a:pPr>
              <a:defRPr/>
            </a:pP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Car_Sale1(</a:t>
            </a:r>
            <a:r>
              <a:rPr lang="en-US" altLang="ko-KR" sz="2000" b="1" u="sng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Car#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, </a:t>
            </a:r>
            <a:r>
              <a:rPr lang="en-US" altLang="ko-KR" sz="2000" b="1" dirty="0" err="1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Date_sold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, </a:t>
            </a:r>
            <a:r>
              <a:rPr lang="en-US" altLang="ko-KR" sz="2000" b="1" dirty="0" err="1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Discount_amt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)</a:t>
            </a:r>
            <a:endParaRPr lang="ko-KR" altLang="en-US" sz="2000" b="1" dirty="0">
              <a:solidFill>
                <a:schemeClr val="tx2">
                  <a:lumMod val="75000"/>
                </a:schemeClr>
              </a:solidFill>
              <a:latin typeface="HY동녘M" pitchFamily="18" charset="-127"/>
              <a:ea typeface="HY동녘M" pitchFamily="18" charset="-127"/>
            </a:endParaRPr>
          </a:p>
          <a:p>
            <a:pPr>
              <a:defRPr/>
            </a:pP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Car_Sale2(</a:t>
            </a:r>
            <a:r>
              <a:rPr lang="en-US" altLang="ko-KR" sz="2000" b="1" u="sng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Car#, Salesman#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)</a:t>
            </a:r>
            <a:endParaRPr lang="ko-KR" altLang="en-US" sz="2000" b="1" dirty="0">
              <a:solidFill>
                <a:schemeClr val="tx2">
                  <a:lumMod val="75000"/>
                </a:schemeClr>
              </a:solidFill>
              <a:latin typeface="HY동녘M" pitchFamily="18" charset="-127"/>
              <a:ea typeface="HY동녘M" pitchFamily="18" charset="-127"/>
            </a:endParaRPr>
          </a:p>
          <a:p>
            <a:pPr>
              <a:defRPr/>
            </a:pP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Car_Sale3(</a:t>
            </a:r>
            <a:r>
              <a:rPr lang="en-US" altLang="ko-KR" sz="2000" b="1" u="sng" dirty="0" err="1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Salesman#</a:t>
            </a:r>
            <a:r>
              <a:rPr lang="en-US" altLang="ko-KR" sz="2000" b="1" dirty="0" err="1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,Commission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%)</a:t>
            </a:r>
          </a:p>
          <a:p>
            <a:pPr>
              <a:defRPr/>
            </a:pPr>
            <a:endParaRPr lang="ko-KR" altLang="en-US" sz="2000" b="1" dirty="0">
              <a:solidFill>
                <a:schemeClr val="tx2">
                  <a:lumMod val="75000"/>
                </a:schemeClr>
              </a:solidFill>
              <a:latin typeface="HY동녘M" pitchFamily="18" charset="-127"/>
              <a:ea typeface="HY동녘M" pitchFamily="18" charset="-127"/>
            </a:endParaRPr>
          </a:p>
          <a:p>
            <a:pPr>
              <a:defRPr/>
            </a:pP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3NF:</a:t>
            </a:r>
            <a:endParaRPr lang="ko-KR" altLang="en-US" sz="2000" b="1" dirty="0">
              <a:solidFill>
                <a:schemeClr val="tx2">
                  <a:lumMod val="75000"/>
                </a:schemeClr>
              </a:solidFill>
              <a:latin typeface="HY동녘M" pitchFamily="18" charset="-127"/>
              <a:ea typeface="HY동녘M" pitchFamily="18" charset="-127"/>
            </a:endParaRPr>
          </a:p>
          <a:p>
            <a:pPr>
              <a:defRPr/>
            </a:pP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Car_Sale1-1(</a:t>
            </a:r>
            <a:r>
              <a:rPr lang="en-US" altLang="ko-KR" sz="2000" b="1" u="sng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Car#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, </a:t>
            </a:r>
            <a:r>
              <a:rPr lang="en-US" altLang="ko-KR" sz="2000" b="1" dirty="0" err="1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Date_sold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)</a:t>
            </a:r>
            <a:endParaRPr lang="ko-KR" altLang="en-US" sz="2000" b="1" dirty="0">
              <a:solidFill>
                <a:schemeClr val="tx2">
                  <a:lumMod val="75000"/>
                </a:schemeClr>
              </a:solidFill>
              <a:latin typeface="HY동녘M" pitchFamily="18" charset="-127"/>
              <a:ea typeface="HY동녘M" pitchFamily="18" charset="-127"/>
            </a:endParaRPr>
          </a:p>
          <a:p>
            <a:pPr>
              <a:defRPr/>
            </a:pP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Car_Sale1-2(</a:t>
            </a:r>
            <a:r>
              <a:rPr lang="en-US" altLang="ko-KR" sz="2000" b="1" u="sng" dirty="0" err="1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Date_sold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, </a:t>
            </a:r>
            <a:r>
              <a:rPr lang="en-US" altLang="ko-KR" sz="2000" b="1" dirty="0" err="1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Discount_amt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)</a:t>
            </a:r>
            <a:endParaRPr lang="ko-KR" altLang="en-US" sz="2000" b="1" dirty="0">
              <a:solidFill>
                <a:schemeClr val="tx2">
                  <a:lumMod val="75000"/>
                </a:schemeClr>
              </a:solidFill>
              <a:latin typeface="HY동녘M" pitchFamily="18" charset="-127"/>
              <a:ea typeface="HY동녘M" pitchFamily="18" charset="-127"/>
            </a:endParaRPr>
          </a:p>
          <a:p>
            <a:pPr>
              <a:defRPr/>
            </a:pP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Car_Sale2(</a:t>
            </a:r>
            <a:r>
              <a:rPr lang="en-US" altLang="ko-KR" sz="2000" b="1" u="sng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Car#, Salesman#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)</a:t>
            </a:r>
            <a:endParaRPr lang="ko-KR" altLang="en-US" sz="2000" b="1" dirty="0">
              <a:solidFill>
                <a:schemeClr val="tx2">
                  <a:lumMod val="75000"/>
                </a:schemeClr>
              </a:solidFill>
              <a:latin typeface="HY동녘M" pitchFamily="18" charset="-127"/>
              <a:ea typeface="HY동녘M" pitchFamily="18" charset="-127"/>
            </a:endParaRPr>
          </a:p>
          <a:p>
            <a:pPr>
              <a:defRPr/>
            </a:pP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Car_Sale3(</a:t>
            </a:r>
            <a:r>
              <a:rPr lang="en-US" altLang="ko-KR" sz="2000" b="1" u="sng" dirty="0" err="1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Salesman#</a:t>
            </a:r>
            <a:r>
              <a:rPr lang="en-US" altLang="ko-KR" sz="2000" b="1" dirty="0" err="1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,Commission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%)</a:t>
            </a:r>
            <a:endParaRPr lang="ko-KR" altLang="en-US" sz="2000" b="1" dirty="0">
              <a:solidFill>
                <a:schemeClr val="tx2">
                  <a:lumMod val="75000"/>
                </a:schemeClr>
              </a:solidFill>
              <a:latin typeface="HY동녘M" pitchFamily="18" charset="-127"/>
              <a:ea typeface="HY동녘M" pitchFamily="18" charset="-127"/>
            </a:endParaRPr>
          </a:p>
          <a:p>
            <a:pPr marL="457200" indent="-457200">
              <a:buFontTx/>
              <a:buAutoNum type="arabicParenR"/>
              <a:defRPr/>
            </a:pPr>
            <a:endParaRPr lang="en-US" altLang="ko-KR" sz="2000" b="1" dirty="0">
              <a:solidFill>
                <a:schemeClr val="tx2">
                  <a:lumMod val="75000"/>
                </a:schemeClr>
              </a:solidFill>
              <a:latin typeface="HY동녘M" pitchFamily="18" charset="-127"/>
              <a:ea typeface="HY동녘M" pitchFamily="18" charset="-127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제목 1">
            <a:extLst>
              <a:ext uri="{FF2B5EF4-FFF2-40B4-BE49-F238E27FC236}">
                <a16:creationId xmlns:a16="http://schemas.microsoft.com/office/drawing/2014/main" id="{E288F62A-99C6-349D-9CD6-18BFC9971F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문제 </a:t>
            </a:r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76803" name="Freeform 4">
            <a:extLst>
              <a:ext uri="{FF2B5EF4-FFF2-40B4-BE49-F238E27FC236}">
                <a16:creationId xmlns:a16="http://schemas.microsoft.com/office/drawing/2014/main" id="{D969C21E-2B24-1487-2665-4543EBFAF1F7}"/>
              </a:ext>
            </a:extLst>
          </p:cNvPr>
          <p:cNvSpPr>
            <a:spLocks/>
          </p:cNvSpPr>
          <p:nvPr/>
        </p:nvSpPr>
        <p:spPr bwMode="gray">
          <a:xfrm>
            <a:off x="357188" y="5072063"/>
            <a:ext cx="201930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6804" name="Freeform 5">
            <a:extLst>
              <a:ext uri="{FF2B5EF4-FFF2-40B4-BE49-F238E27FC236}">
                <a16:creationId xmlns:a16="http://schemas.microsoft.com/office/drawing/2014/main" id="{0E48B9B5-AE6D-ED4D-FE2C-BDDA6D85DA22}"/>
              </a:ext>
            </a:extLst>
          </p:cNvPr>
          <p:cNvSpPr>
            <a:spLocks/>
          </p:cNvSpPr>
          <p:nvPr/>
        </p:nvSpPr>
        <p:spPr bwMode="gray">
          <a:xfrm rot="10800000">
            <a:off x="6858000" y="1214438"/>
            <a:ext cx="192405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6805" name="Rectangle 6">
            <a:extLst>
              <a:ext uri="{FF2B5EF4-FFF2-40B4-BE49-F238E27FC236}">
                <a16:creationId xmlns:a16="http://schemas.microsoft.com/office/drawing/2014/main" id="{C6D758E7-92E0-3F8D-C0AE-B17411BCDAFE}"/>
              </a:ext>
            </a:extLst>
          </p:cNvPr>
          <p:cNvSpPr>
            <a:spLocks noChangeArrowheads="1"/>
          </p:cNvSpPr>
          <p:nvPr/>
        </p:nvSpPr>
        <p:spPr bwMode="gray">
          <a:xfrm>
            <a:off x="500063" y="1428750"/>
            <a:ext cx="8143875" cy="4357688"/>
          </a:xfrm>
          <a:prstGeom prst="rect">
            <a:avLst/>
          </a:prstGeom>
          <a:solidFill>
            <a:srgbClr val="006699"/>
          </a:solidFill>
          <a:ln w="9525">
            <a:solidFill>
              <a:srgbClr val="FFFFFF"/>
            </a:solidFill>
            <a:miter lim="800000"/>
            <a:headEnd/>
            <a:tailEnd/>
          </a:ln>
          <a:effectLst>
            <a:outerShdw sy="50000" kx="-2453608" rotWithShape="0">
              <a:schemeClr val="bg2">
                <a:alpha val="50000"/>
              </a:schemeClr>
            </a:outerShdw>
          </a:effec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FFFFCC"/>
                </a:solidFill>
                <a:latin typeface="HY동녘M" pitchFamily="18" charset="-127"/>
              </a:rPr>
              <a:t>BOOK (</a:t>
            </a:r>
            <a:r>
              <a:rPr lang="en-US" altLang="en-US" sz="1600" b="1" u="sng">
                <a:solidFill>
                  <a:srgbClr val="FFFFCC"/>
                </a:solidFill>
                <a:latin typeface="HY동녘M" pitchFamily="18" charset="-127"/>
              </a:rPr>
              <a:t>Book_title, Author_name</a:t>
            </a:r>
            <a:r>
              <a:rPr lang="en-US" altLang="en-US" sz="1600" b="1">
                <a:solidFill>
                  <a:srgbClr val="FFFFCC"/>
                </a:solidFill>
                <a:latin typeface="HY동녘M" pitchFamily="18" charset="-127"/>
              </a:rPr>
              <a:t>, Book_type, Listprice, Author_affil, Publisher)</a:t>
            </a:r>
            <a:endParaRPr lang="ko-KR" altLang="en-US" sz="1600" b="1">
              <a:solidFill>
                <a:srgbClr val="FFFFCC"/>
              </a:solidFill>
              <a:latin typeface="HY동녘M" pitchFamily="18" charset="-127"/>
            </a:endParaRPr>
          </a:p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b="1">
              <a:solidFill>
                <a:srgbClr val="FFFFCC"/>
              </a:solidFill>
              <a:latin typeface="HY동녘M" pitchFamily="18" charset="-127"/>
            </a:endParaRPr>
          </a:p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FFFFCC"/>
                </a:solidFill>
                <a:latin typeface="HY동녘M" pitchFamily="18" charset="-127"/>
              </a:rPr>
              <a:t>Book_title -&gt; Publisher, Book_type</a:t>
            </a:r>
            <a:endParaRPr lang="ko-KR" altLang="en-US" sz="1600" b="1">
              <a:solidFill>
                <a:srgbClr val="FFFFCC"/>
              </a:solidFill>
              <a:latin typeface="HY동녘M" pitchFamily="18" charset="-127"/>
            </a:endParaRPr>
          </a:p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FFFFCC"/>
                </a:solidFill>
                <a:latin typeface="HY동녘M" pitchFamily="18" charset="-127"/>
              </a:rPr>
              <a:t>Book_type -&gt; Listprice</a:t>
            </a:r>
            <a:endParaRPr lang="ko-KR" altLang="en-US" sz="1600" b="1">
              <a:solidFill>
                <a:srgbClr val="FFFFCC"/>
              </a:solidFill>
              <a:latin typeface="HY동녘M" pitchFamily="18" charset="-127"/>
            </a:endParaRPr>
          </a:p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FFFFCC"/>
                </a:solidFill>
                <a:latin typeface="HY동녘M" pitchFamily="18" charset="-127"/>
              </a:rPr>
              <a:t>Author_name -&gt; Author_affil</a:t>
            </a:r>
            <a:endParaRPr lang="ko-KR" altLang="en-US" sz="1600" b="1">
              <a:solidFill>
                <a:srgbClr val="FFFFCC"/>
              </a:solidFill>
              <a:latin typeface="HY동녘M" pitchFamily="18" charset="-127"/>
            </a:endParaRPr>
          </a:p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800" b="1">
              <a:solidFill>
                <a:srgbClr val="FFFFCC"/>
              </a:solidFill>
              <a:latin typeface="HY동녘M" pitchFamily="18" charset="-127"/>
            </a:endParaRPr>
          </a:p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1">
                <a:solidFill>
                  <a:srgbClr val="FFFFCC"/>
                </a:solidFill>
                <a:latin typeface="HY동녘M" pitchFamily="18" charset="-127"/>
              </a:rPr>
              <a:t>      1) </a:t>
            </a:r>
            <a:r>
              <a:rPr lang="ko-KR" altLang="en-US" sz="1800" b="1">
                <a:solidFill>
                  <a:srgbClr val="FFFFCC"/>
                </a:solidFill>
                <a:latin typeface="HY동녘M" pitchFamily="18" charset="-127"/>
              </a:rPr>
              <a:t>제 </a:t>
            </a:r>
            <a:r>
              <a:rPr lang="en-US" altLang="ko-KR" sz="1800" b="1">
                <a:solidFill>
                  <a:srgbClr val="FFFFCC"/>
                </a:solidFill>
                <a:latin typeface="HY동녘M" pitchFamily="18" charset="-127"/>
              </a:rPr>
              <a:t>2 </a:t>
            </a:r>
            <a:r>
              <a:rPr lang="ko-KR" altLang="en-US" sz="1800" b="1">
                <a:solidFill>
                  <a:srgbClr val="FFFFCC"/>
                </a:solidFill>
                <a:latin typeface="HY동녘M" pitchFamily="18" charset="-127"/>
              </a:rPr>
              <a:t>정규형으로 만들어라</a:t>
            </a:r>
            <a:r>
              <a:rPr lang="en-US" altLang="ko-KR" sz="1800" b="1">
                <a:solidFill>
                  <a:srgbClr val="FFFFCC"/>
                </a:solidFill>
                <a:latin typeface="HY동녘M" pitchFamily="18" charset="-127"/>
              </a:rPr>
              <a:t>.</a:t>
            </a:r>
          </a:p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1">
                <a:solidFill>
                  <a:srgbClr val="FFFFCC"/>
                </a:solidFill>
                <a:latin typeface="HY동녘M" pitchFamily="18" charset="-127"/>
              </a:rPr>
              <a:t>      2) </a:t>
            </a:r>
            <a:r>
              <a:rPr lang="ko-KR" altLang="en-US" sz="1800" b="1">
                <a:solidFill>
                  <a:srgbClr val="FFFFCC"/>
                </a:solidFill>
                <a:latin typeface="HY동녘M" pitchFamily="18" charset="-127"/>
              </a:rPr>
              <a:t>제 </a:t>
            </a:r>
            <a:r>
              <a:rPr lang="en-US" altLang="ko-KR" sz="1800" b="1">
                <a:solidFill>
                  <a:srgbClr val="FFFFCC"/>
                </a:solidFill>
                <a:latin typeface="HY동녘M" pitchFamily="18" charset="-127"/>
              </a:rPr>
              <a:t>3 </a:t>
            </a:r>
            <a:r>
              <a:rPr lang="ko-KR" altLang="en-US" sz="1800" b="1">
                <a:solidFill>
                  <a:srgbClr val="FFFFCC"/>
                </a:solidFill>
                <a:latin typeface="HY동녘M" pitchFamily="18" charset="-127"/>
              </a:rPr>
              <a:t>정규형으로 만들어라</a:t>
            </a:r>
            <a:r>
              <a:rPr lang="en-US" altLang="ko-KR" sz="1800" b="1">
                <a:solidFill>
                  <a:srgbClr val="FFFFCC"/>
                </a:solidFill>
                <a:latin typeface="HY동녘M" pitchFamily="18" charset="-127"/>
              </a:rPr>
              <a:t>.</a:t>
            </a:r>
            <a:endParaRPr lang="ko-KR" altLang="en-US" sz="1800" b="1">
              <a:solidFill>
                <a:srgbClr val="FFFFCC"/>
              </a:solidFill>
              <a:latin typeface="HY동녘M" pitchFamily="18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C0059CA3-1B0B-6FBD-D2AE-914A9D02F3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291" name="내용 개체 틀 2">
            <a:extLst>
              <a:ext uri="{FF2B5EF4-FFF2-40B4-BE49-F238E27FC236}">
                <a16:creationId xmlns:a16="http://schemas.microsoft.com/office/drawing/2014/main" id="{FB7F39CC-444C-E2BF-88A7-7258C36355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989138"/>
            <a:ext cx="7924800" cy="2376487"/>
          </a:xfrm>
        </p:spPr>
        <p:txBody>
          <a:bodyPr/>
          <a:lstStyle/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4000"/>
              <a:t>데이타의 중복에 대해 </a:t>
            </a:r>
            <a:endParaRPr lang="en-US" altLang="ko-KR" sz="400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4000"/>
              <a:t>자세히 알아보자</a:t>
            </a:r>
            <a:r>
              <a:rPr lang="en-US" altLang="ko-KR" sz="4000"/>
              <a:t>.</a:t>
            </a:r>
            <a:endParaRPr lang="ko-KR" altLang="en-US" sz="40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제목 1">
            <a:extLst>
              <a:ext uri="{FF2B5EF4-FFF2-40B4-BE49-F238E27FC236}">
                <a16:creationId xmlns:a16="http://schemas.microsoft.com/office/drawing/2014/main" id="{A77FC225-C309-5030-903C-0D7943F9F1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F02142A-E4BF-CA40-40B4-8EC303D8171E}"/>
              </a:ext>
            </a:extLst>
          </p:cNvPr>
          <p:cNvSpPr/>
          <p:nvPr/>
        </p:nvSpPr>
        <p:spPr>
          <a:xfrm>
            <a:off x="285750" y="1285875"/>
            <a:ext cx="8429625" cy="35401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2NF :</a:t>
            </a:r>
            <a:endParaRPr lang="ko-KR" altLang="en-US" sz="2000" b="1" dirty="0">
              <a:solidFill>
                <a:schemeClr val="tx2">
                  <a:lumMod val="75000"/>
                </a:schemeClr>
              </a:solidFill>
              <a:latin typeface="HY동녘M" pitchFamily="18" charset="-127"/>
              <a:ea typeface="HY동녘M" pitchFamily="18" charset="-127"/>
            </a:endParaRPr>
          </a:p>
          <a:p>
            <a:pPr>
              <a:defRPr/>
            </a:pP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Book0(</a:t>
            </a:r>
            <a:r>
              <a:rPr lang="en-US" altLang="ko-KR" sz="2000" b="1" u="sng" dirty="0" err="1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Book_title</a:t>
            </a:r>
            <a:r>
              <a:rPr lang="en-US" altLang="ko-KR" sz="2000" b="1" u="sng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, </a:t>
            </a:r>
            <a:r>
              <a:rPr lang="en-US" altLang="ko-KR" sz="2000" b="1" u="sng" dirty="0" err="1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Author_name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)</a:t>
            </a:r>
            <a:endParaRPr lang="ko-KR" altLang="en-US" sz="2000" b="1" dirty="0">
              <a:solidFill>
                <a:schemeClr val="tx2">
                  <a:lumMod val="75000"/>
                </a:schemeClr>
              </a:solidFill>
              <a:latin typeface="HY동녘M" pitchFamily="18" charset="-127"/>
              <a:ea typeface="HY동녘M" pitchFamily="18" charset="-127"/>
            </a:endParaRPr>
          </a:p>
          <a:p>
            <a:pPr>
              <a:defRPr/>
            </a:pP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Book1(</a:t>
            </a:r>
            <a:r>
              <a:rPr lang="en-US" altLang="ko-KR" sz="2000" b="1" u="sng" dirty="0" err="1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Book_title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, Publisher, </a:t>
            </a:r>
            <a:r>
              <a:rPr lang="en-US" altLang="ko-KR" sz="2000" b="1" dirty="0" err="1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Book_type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, </a:t>
            </a:r>
            <a:r>
              <a:rPr lang="en-US" altLang="ko-KR" sz="2000" b="1" dirty="0" err="1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Listprice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)</a:t>
            </a:r>
            <a:endParaRPr lang="ko-KR" altLang="en-US" sz="2000" b="1" dirty="0">
              <a:solidFill>
                <a:schemeClr val="tx2">
                  <a:lumMod val="75000"/>
                </a:schemeClr>
              </a:solidFill>
              <a:latin typeface="HY동녘M" pitchFamily="18" charset="-127"/>
              <a:ea typeface="HY동녘M" pitchFamily="18" charset="-127"/>
            </a:endParaRPr>
          </a:p>
          <a:p>
            <a:pPr>
              <a:defRPr/>
            </a:pP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Book2(</a:t>
            </a:r>
            <a:r>
              <a:rPr lang="en-US" altLang="ko-KR" sz="2000" b="1" u="sng" dirty="0" err="1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Author_name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, </a:t>
            </a:r>
            <a:r>
              <a:rPr lang="en-US" altLang="ko-KR" sz="2000" b="1" dirty="0" err="1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Author_affil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)</a:t>
            </a:r>
            <a:endParaRPr lang="ko-KR" altLang="en-US" sz="2000" b="1" dirty="0">
              <a:solidFill>
                <a:schemeClr val="tx2">
                  <a:lumMod val="75000"/>
                </a:schemeClr>
              </a:solidFill>
              <a:latin typeface="HY동녘M" pitchFamily="18" charset="-127"/>
              <a:ea typeface="HY동녘M" pitchFamily="18" charset="-127"/>
            </a:endParaRPr>
          </a:p>
          <a:p>
            <a:pPr>
              <a:defRPr/>
            </a:pPr>
            <a:endParaRPr lang="en-US" altLang="ko-KR" sz="2000" b="1" dirty="0">
              <a:solidFill>
                <a:schemeClr val="tx2">
                  <a:lumMod val="75000"/>
                </a:schemeClr>
              </a:solidFill>
              <a:latin typeface="HY동녘M" pitchFamily="18" charset="-127"/>
              <a:ea typeface="HY동녘M" pitchFamily="18" charset="-127"/>
            </a:endParaRPr>
          </a:p>
          <a:p>
            <a:pPr>
              <a:defRPr/>
            </a:pP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3NF:</a:t>
            </a:r>
            <a:endParaRPr lang="ko-KR" altLang="en-US" sz="2000" b="1" dirty="0">
              <a:solidFill>
                <a:schemeClr val="tx2">
                  <a:lumMod val="75000"/>
                </a:schemeClr>
              </a:solidFill>
              <a:latin typeface="HY동녘M" pitchFamily="18" charset="-127"/>
              <a:ea typeface="HY동녘M" pitchFamily="18" charset="-127"/>
            </a:endParaRPr>
          </a:p>
          <a:p>
            <a:pPr>
              <a:defRPr/>
            </a:pP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Book0(</a:t>
            </a:r>
            <a:r>
              <a:rPr lang="en-US" altLang="ko-KR" sz="2000" b="1" u="sng" dirty="0" err="1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Book_title</a:t>
            </a:r>
            <a:r>
              <a:rPr lang="en-US" altLang="ko-KR" sz="2000" b="1" u="sng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, </a:t>
            </a:r>
            <a:r>
              <a:rPr lang="en-US" altLang="ko-KR" sz="2000" b="1" u="sng" dirty="0" err="1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Author_name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)</a:t>
            </a:r>
            <a:endParaRPr lang="ko-KR" altLang="en-US" sz="2000" b="1" dirty="0">
              <a:solidFill>
                <a:schemeClr val="tx2">
                  <a:lumMod val="75000"/>
                </a:schemeClr>
              </a:solidFill>
              <a:latin typeface="HY동녘M" pitchFamily="18" charset="-127"/>
              <a:ea typeface="HY동녘M" pitchFamily="18" charset="-127"/>
            </a:endParaRPr>
          </a:p>
          <a:p>
            <a:pPr>
              <a:defRPr/>
            </a:pP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Book1-1(</a:t>
            </a:r>
            <a:r>
              <a:rPr lang="en-US" altLang="ko-KR" sz="2000" b="1" u="sng" dirty="0" err="1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Book_title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, Publisher, </a:t>
            </a:r>
            <a:r>
              <a:rPr lang="en-US" altLang="ko-KR" sz="2000" b="1" dirty="0" err="1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Book_type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)</a:t>
            </a:r>
            <a:endParaRPr lang="ko-KR" altLang="en-US" sz="2000" b="1" dirty="0">
              <a:solidFill>
                <a:schemeClr val="tx2">
                  <a:lumMod val="75000"/>
                </a:schemeClr>
              </a:solidFill>
              <a:latin typeface="HY동녘M" pitchFamily="18" charset="-127"/>
              <a:ea typeface="HY동녘M" pitchFamily="18" charset="-127"/>
            </a:endParaRPr>
          </a:p>
          <a:p>
            <a:pPr>
              <a:defRPr/>
            </a:pP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Book1-2(</a:t>
            </a:r>
            <a:r>
              <a:rPr lang="en-US" altLang="ko-KR" sz="2000" b="1" u="sng" dirty="0" err="1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Book_type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, </a:t>
            </a:r>
            <a:r>
              <a:rPr lang="en-US" altLang="ko-KR" sz="2000" b="1" dirty="0" err="1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Listprice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)</a:t>
            </a:r>
            <a:endParaRPr lang="ko-KR" altLang="en-US" sz="2000" b="1" dirty="0">
              <a:solidFill>
                <a:schemeClr val="tx2">
                  <a:lumMod val="75000"/>
                </a:schemeClr>
              </a:solidFill>
              <a:latin typeface="HY동녘M" pitchFamily="18" charset="-127"/>
              <a:ea typeface="HY동녘M" pitchFamily="18" charset="-127"/>
            </a:endParaRPr>
          </a:p>
          <a:p>
            <a:pPr>
              <a:defRPr/>
            </a:pP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Book2(</a:t>
            </a:r>
            <a:r>
              <a:rPr lang="en-US" altLang="ko-KR" sz="2000" b="1" u="sng" dirty="0" err="1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Author_name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, </a:t>
            </a:r>
            <a:r>
              <a:rPr lang="en-US" altLang="ko-KR" sz="2000" b="1" dirty="0" err="1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Author_affil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rPr>
              <a:t>)</a:t>
            </a:r>
            <a:endParaRPr lang="ko-KR" altLang="en-US" sz="2000" b="1" dirty="0">
              <a:solidFill>
                <a:schemeClr val="tx2">
                  <a:lumMod val="75000"/>
                </a:schemeClr>
              </a:solidFill>
              <a:latin typeface="HY동녘M" pitchFamily="18" charset="-127"/>
              <a:ea typeface="HY동녘M" pitchFamily="18" charset="-127"/>
            </a:endParaRPr>
          </a:p>
          <a:p>
            <a:pPr marL="457200" indent="-457200">
              <a:buFontTx/>
              <a:buAutoNum type="arabicParenR"/>
              <a:defRPr/>
            </a:pPr>
            <a:endParaRPr lang="en-US" altLang="ko-KR" sz="2000" b="1" dirty="0">
              <a:solidFill>
                <a:schemeClr val="tx2">
                  <a:lumMod val="75000"/>
                </a:schemeClr>
              </a:solidFill>
              <a:latin typeface="HY동녘M" pitchFamily="18" charset="-127"/>
              <a:ea typeface="HY동녘M" pitchFamily="18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>
            <a:extLst>
              <a:ext uri="{FF2B5EF4-FFF2-40B4-BE49-F238E27FC236}">
                <a16:creationId xmlns:a16="http://schemas.microsoft.com/office/drawing/2014/main" id="{7B709E79-7068-2C39-12ED-430AB764B4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476250"/>
            <a:ext cx="7848600" cy="533400"/>
          </a:xfrm>
        </p:spPr>
        <p:txBody>
          <a:bodyPr/>
          <a:lstStyle/>
          <a:p>
            <a:r>
              <a:rPr lang="ko-KR" altLang="en-US" sz="3200"/>
              <a:t>데이타 중복의 문제점</a:t>
            </a:r>
            <a:r>
              <a:rPr lang="en-US" altLang="ko-KR" sz="3200"/>
              <a:t>: </a:t>
            </a:r>
            <a:br>
              <a:rPr lang="en-US" altLang="ko-KR" sz="3200"/>
            </a:br>
            <a:r>
              <a:rPr lang="ko-KR" altLang="en-US" sz="3200"/>
              <a:t>불일치 </a:t>
            </a:r>
            <a:r>
              <a:rPr lang="en-US" altLang="ko-KR" sz="3200"/>
              <a:t>- </a:t>
            </a:r>
            <a:r>
              <a:rPr lang="ko-KR" altLang="en-US" sz="3200"/>
              <a:t>갱신이상</a:t>
            </a:r>
            <a:r>
              <a:rPr lang="en-US" altLang="ko-KR" sz="3200">
                <a:latin typeface="HY견고딕" panose="02030600000101010101" pitchFamily="18" charset="-127"/>
                <a:ea typeface="HY견고딕" panose="02030600000101010101" pitchFamily="18" charset="-127"/>
              </a:rPr>
              <a:t>(update anomaly)</a:t>
            </a:r>
            <a:endParaRPr lang="ko-KR" altLang="en-US" sz="32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3315" name="Group 60">
            <a:extLst>
              <a:ext uri="{FF2B5EF4-FFF2-40B4-BE49-F238E27FC236}">
                <a16:creationId xmlns:a16="http://schemas.microsoft.com/office/drawing/2014/main" id="{85053D4B-97AE-F366-B87C-BE1357C18559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2057400"/>
            <a:ext cx="2170113" cy="4035425"/>
            <a:chOff x="720" y="1296"/>
            <a:chExt cx="1367" cy="2542"/>
          </a:xfrm>
        </p:grpSpPr>
        <p:sp>
          <p:nvSpPr>
            <p:cNvPr id="13348" name="AutoShape 6">
              <a:extLst>
                <a:ext uri="{FF2B5EF4-FFF2-40B4-BE49-F238E27FC236}">
                  <a16:creationId xmlns:a16="http://schemas.microsoft.com/office/drawing/2014/main" id="{AB4078B1-192F-E091-8332-EF41217F6C3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20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4E91D4"/>
                </a:gs>
                <a:gs pos="100000">
                  <a:srgbClr val="3477A4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itchFamily="18" charset="-127"/>
              </a:endParaRPr>
            </a:p>
          </p:txBody>
        </p:sp>
        <p:sp>
          <p:nvSpPr>
            <p:cNvPr id="13349" name="AutoShape 7">
              <a:extLst>
                <a:ext uri="{FF2B5EF4-FFF2-40B4-BE49-F238E27FC236}">
                  <a16:creationId xmlns:a16="http://schemas.microsoft.com/office/drawing/2014/main" id="{B3D57931-5C94-F40C-4997-1D8513BAA4F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1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3CA1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itchFamily="18" charset="-127"/>
              </a:endParaRPr>
            </a:p>
          </p:txBody>
        </p:sp>
        <p:sp>
          <p:nvSpPr>
            <p:cNvPr id="13350" name="AutoShape 8">
              <a:extLst>
                <a:ext uri="{FF2B5EF4-FFF2-40B4-BE49-F238E27FC236}">
                  <a16:creationId xmlns:a16="http://schemas.microsoft.com/office/drawing/2014/main" id="{9D21596F-6A86-4585-7D67-27F86DE8186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52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CA1E6">
                    <a:alpha val="0"/>
                  </a:srgbClr>
                </a:gs>
                <a:gs pos="100000">
                  <a:srgbClr val="9BCFF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itchFamily="18" charset="-127"/>
              </a:endParaRPr>
            </a:p>
          </p:txBody>
        </p:sp>
        <p:sp>
          <p:nvSpPr>
            <p:cNvPr id="13351" name="AutoShape 9">
              <a:extLst>
                <a:ext uri="{FF2B5EF4-FFF2-40B4-BE49-F238E27FC236}">
                  <a16:creationId xmlns:a16="http://schemas.microsoft.com/office/drawing/2014/main" id="{2501CF1F-9F48-F858-9594-C10DCFAA7C6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52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BEE0F7"/>
                </a:gs>
                <a:gs pos="100000">
                  <a:srgbClr val="3CA1E6">
                    <a:alpha val="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itchFamily="18" charset="-127"/>
              </a:endParaRPr>
            </a:p>
          </p:txBody>
        </p:sp>
        <p:sp>
          <p:nvSpPr>
            <p:cNvPr id="9" name="AutoShape 10">
              <a:extLst>
                <a:ext uri="{FF2B5EF4-FFF2-40B4-BE49-F238E27FC236}">
                  <a16:creationId xmlns:a16="http://schemas.microsoft.com/office/drawing/2014/main" id="{05445E1B-782F-E370-D30E-724C93C81687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724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chemeClr val="bg1">
                    <a:gamma/>
                    <a:shade val="75686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latinLnBrk="1" hangingPunct="1">
                <a:defRPr/>
              </a:pPr>
              <a:endParaRPr lang="ko-KR" altLang="en-US">
                <a:latin typeface="HY동녘M" pitchFamily="18" charset="-127"/>
                <a:ea typeface="HY동녘M" pitchFamily="18" charset="-127"/>
              </a:endParaRPr>
            </a:p>
          </p:txBody>
        </p:sp>
        <p:sp>
          <p:nvSpPr>
            <p:cNvPr id="10" name="AutoShape 11">
              <a:extLst>
                <a:ext uri="{FF2B5EF4-FFF2-40B4-BE49-F238E27FC236}">
                  <a16:creationId xmlns:a16="http://schemas.microsoft.com/office/drawing/2014/main" id="{B4CF4B4C-7102-D323-1F47-B5AC17852862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752" y="3305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bg1">
                    <a:gamma/>
                    <a:tint val="78824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latinLnBrk="1" hangingPunct="1">
                <a:defRPr/>
              </a:pPr>
              <a:endParaRPr lang="ko-KR" altLang="en-US">
                <a:latin typeface="HY동녘M" pitchFamily="18" charset="-127"/>
                <a:ea typeface="HY동녘M" pitchFamily="18" charset="-127"/>
              </a:endParaRPr>
            </a:p>
          </p:txBody>
        </p:sp>
        <p:grpSp>
          <p:nvGrpSpPr>
            <p:cNvPr id="13354" name="Group 12">
              <a:extLst>
                <a:ext uri="{FF2B5EF4-FFF2-40B4-BE49-F238E27FC236}">
                  <a16:creationId xmlns:a16="http://schemas.microsoft.com/office/drawing/2014/main" id="{DEC77F84-61C8-270F-E154-B4E793EBEE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9" y="1296"/>
              <a:ext cx="405" cy="409"/>
              <a:chOff x="1289" y="582"/>
              <a:chExt cx="668" cy="674"/>
            </a:xfrm>
          </p:grpSpPr>
          <p:sp>
            <p:nvSpPr>
              <p:cNvPr id="13357" name="Oval 13">
                <a:extLst>
                  <a:ext uri="{FF2B5EF4-FFF2-40B4-BE49-F238E27FC236}">
                    <a16:creationId xmlns:a16="http://schemas.microsoft.com/office/drawing/2014/main" id="{13FD4EC4-6F24-94D4-0030-D5C1C18D556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74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HY동녘M" pitchFamily="18" charset="-127"/>
                </a:endParaRPr>
              </a:p>
            </p:txBody>
          </p:sp>
          <p:sp>
            <p:nvSpPr>
              <p:cNvPr id="13358" name="Oval 14">
                <a:extLst>
                  <a:ext uri="{FF2B5EF4-FFF2-40B4-BE49-F238E27FC236}">
                    <a16:creationId xmlns:a16="http://schemas.microsoft.com/office/drawing/2014/main" id="{C12A7D10-86C2-FE58-89B2-20CE60270AE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HY동녘M" pitchFamily="18" charset="-127"/>
                </a:endParaRPr>
              </a:p>
            </p:txBody>
          </p:sp>
          <p:sp>
            <p:nvSpPr>
              <p:cNvPr id="13359" name="Oval 15">
                <a:extLst>
                  <a:ext uri="{FF2B5EF4-FFF2-40B4-BE49-F238E27FC236}">
                    <a16:creationId xmlns:a16="http://schemas.microsoft.com/office/drawing/2014/main" id="{F8EC7AD3-8ABC-5089-EB13-DAFB45F48F8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HY동녘M" pitchFamily="18" charset="-127"/>
                </a:endParaRPr>
              </a:p>
            </p:txBody>
          </p:sp>
          <p:sp>
            <p:nvSpPr>
              <p:cNvPr id="13360" name="Oval 16">
                <a:extLst>
                  <a:ext uri="{FF2B5EF4-FFF2-40B4-BE49-F238E27FC236}">
                    <a16:creationId xmlns:a16="http://schemas.microsoft.com/office/drawing/2014/main" id="{762B3A2D-6177-8DCC-A5CB-E786D513590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HY동녘M" pitchFamily="18" charset="-127"/>
                </a:endParaRPr>
              </a:p>
            </p:txBody>
          </p:sp>
          <p:sp>
            <p:nvSpPr>
              <p:cNvPr id="13361" name="Oval 17">
                <a:extLst>
                  <a:ext uri="{FF2B5EF4-FFF2-40B4-BE49-F238E27FC236}">
                    <a16:creationId xmlns:a16="http://schemas.microsoft.com/office/drawing/2014/main" id="{9D7A716E-A995-7311-7ACD-3C4CCA1C2AF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HY동녘M" pitchFamily="18" charset="-127"/>
                </a:endParaRPr>
              </a:p>
            </p:txBody>
          </p:sp>
        </p:grpSp>
        <p:sp>
          <p:nvSpPr>
            <p:cNvPr id="13355" name="Text Box 18">
              <a:extLst>
                <a:ext uri="{FF2B5EF4-FFF2-40B4-BE49-F238E27FC236}">
                  <a16:creationId xmlns:a16="http://schemas.microsoft.com/office/drawing/2014/main" id="{6730265C-441F-C907-48D8-BF250E67DB04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76" y="1354"/>
              <a:ext cx="237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>
                  <a:solidFill>
                    <a:srgbClr val="000000"/>
                  </a:solidFill>
                  <a:latin typeface="HY동녘M" pitchFamily="18" charset="-127"/>
                </a:rPr>
                <a:t>1</a:t>
              </a:r>
            </a:p>
          </p:txBody>
        </p:sp>
        <p:sp>
          <p:nvSpPr>
            <p:cNvPr id="13356" name="Text Box 19">
              <a:extLst>
                <a:ext uri="{FF2B5EF4-FFF2-40B4-BE49-F238E27FC236}">
                  <a16:creationId xmlns:a16="http://schemas.microsoft.com/office/drawing/2014/main" id="{1666CAF6-410E-EC1E-04D3-2761CF39E9D2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768" y="1776"/>
              <a:ext cx="1296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1600">
                  <a:solidFill>
                    <a:srgbClr val="000000"/>
                  </a:solidFill>
                  <a:latin typeface="HY동녘M" pitchFamily="18" charset="-127"/>
                </a:rPr>
                <a:t>반복된 데이터 중에서 일부만 수정하는 현상</a:t>
              </a:r>
              <a:endParaRPr lang="en-US" altLang="ko-KR" sz="1600">
                <a:solidFill>
                  <a:srgbClr val="000000"/>
                </a:solidFill>
                <a:latin typeface="HY동녘M" pitchFamily="18" charset="-127"/>
              </a:endParaRPr>
            </a:p>
          </p:txBody>
        </p:sp>
      </p:grpSp>
      <p:grpSp>
        <p:nvGrpSpPr>
          <p:cNvPr id="13316" name="Group 61">
            <a:extLst>
              <a:ext uri="{FF2B5EF4-FFF2-40B4-BE49-F238E27FC236}">
                <a16:creationId xmlns:a16="http://schemas.microsoft.com/office/drawing/2014/main" id="{58019D8E-9DA0-54C0-0364-A06C1F35ECCC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2057400"/>
            <a:ext cx="2166938" cy="4035425"/>
            <a:chOff x="2208" y="1296"/>
            <a:chExt cx="1365" cy="2542"/>
          </a:xfrm>
        </p:grpSpPr>
        <p:sp>
          <p:nvSpPr>
            <p:cNvPr id="13335" name="AutoShape 22">
              <a:extLst>
                <a:ext uri="{FF2B5EF4-FFF2-40B4-BE49-F238E27FC236}">
                  <a16:creationId xmlns:a16="http://schemas.microsoft.com/office/drawing/2014/main" id="{B1B2EC87-303F-2951-75EF-D93077CD7FB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itchFamily="18" charset="-127"/>
              </a:endParaRPr>
            </a:p>
          </p:txBody>
        </p:sp>
        <p:sp>
          <p:nvSpPr>
            <p:cNvPr id="13336" name="AutoShape 23">
              <a:extLst>
                <a:ext uri="{FF2B5EF4-FFF2-40B4-BE49-F238E27FC236}">
                  <a16:creationId xmlns:a16="http://schemas.microsoft.com/office/drawing/2014/main" id="{D9B81B31-F2DC-E8CC-E23E-E64AAEB6EF4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itchFamily="18" charset="-127"/>
              </a:endParaRPr>
            </a:p>
          </p:txBody>
        </p:sp>
        <p:sp>
          <p:nvSpPr>
            <p:cNvPr id="13337" name="AutoShape 24">
              <a:extLst>
                <a:ext uri="{FF2B5EF4-FFF2-40B4-BE49-F238E27FC236}">
                  <a16:creationId xmlns:a16="http://schemas.microsoft.com/office/drawing/2014/main" id="{BA7579A5-18D9-F225-2C19-C9C24838719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itchFamily="18" charset="-127"/>
              </a:endParaRPr>
            </a:p>
          </p:txBody>
        </p:sp>
        <p:sp>
          <p:nvSpPr>
            <p:cNvPr id="13338" name="AutoShape 25">
              <a:extLst>
                <a:ext uri="{FF2B5EF4-FFF2-40B4-BE49-F238E27FC236}">
                  <a16:creationId xmlns:a16="http://schemas.microsoft.com/office/drawing/2014/main" id="{115DC816-98DE-08B7-F3D8-3DE98A8F412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itchFamily="18" charset="-127"/>
              </a:endParaRPr>
            </a:p>
          </p:txBody>
        </p:sp>
        <p:sp>
          <p:nvSpPr>
            <p:cNvPr id="13339" name="Oval 29">
              <a:extLst>
                <a:ext uri="{FF2B5EF4-FFF2-40B4-BE49-F238E27FC236}">
                  <a16:creationId xmlns:a16="http://schemas.microsoft.com/office/drawing/2014/main" id="{798CF6ED-4067-4889-CF70-89D5ADBA74C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77" y="1296"/>
              <a:ext cx="405" cy="409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itchFamily="18" charset="-127"/>
              </a:endParaRPr>
            </a:p>
          </p:txBody>
        </p:sp>
        <p:sp>
          <p:nvSpPr>
            <p:cNvPr id="13340" name="Oval 30">
              <a:extLst>
                <a:ext uri="{FF2B5EF4-FFF2-40B4-BE49-F238E27FC236}">
                  <a16:creationId xmlns:a16="http://schemas.microsoft.com/office/drawing/2014/main" id="{02E38255-4B55-0F8A-DADB-97A29786432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itchFamily="18" charset="-127"/>
              </a:endParaRPr>
            </a:p>
          </p:txBody>
        </p:sp>
        <p:sp>
          <p:nvSpPr>
            <p:cNvPr id="13341" name="Oval 31">
              <a:extLst>
                <a:ext uri="{FF2B5EF4-FFF2-40B4-BE49-F238E27FC236}">
                  <a16:creationId xmlns:a16="http://schemas.microsoft.com/office/drawing/2014/main" id="{9A571E4D-8A15-E302-A510-8F8B76FDA8A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itchFamily="18" charset="-127"/>
              </a:endParaRPr>
            </a:p>
          </p:txBody>
        </p:sp>
        <p:sp>
          <p:nvSpPr>
            <p:cNvPr id="13342" name="Oval 32">
              <a:extLst>
                <a:ext uri="{FF2B5EF4-FFF2-40B4-BE49-F238E27FC236}">
                  <a16:creationId xmlns:a16="http://schemas.microsoft.com/office/drawing/2014/main" id="{92B74ADE-515E-6878-A22B-29ABC74F79A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itchFamily="18" charset="-127"/>
              </a:endParaRPr>
            </a:p>
          </p:txBody>
        </p:sp>
        <p:sp>
          <p:nvSpPr>
            <p:cNvPr id="13343" name="Oval 33">
              <a:extLst>
                <a:ext uri="{FF2B5EF4-FFF2-40B4-BE49-F238E27FC236}">
                  <a16:creationId xmlns:a16="http://schemas.microsoft.com/office/drawing/2014/main" id="{4AFE2E06-39B6-E621-66B3-409CAC2B2AB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itchFamily="18" charset="-127"/>
              </a:endParaRPr>
            </a:p>
          </p:txBody>
        </p:sp>
        <p:sp>
          <p:nvSpPr>
            <p:cNvPr id="13344" name="Text Box 34">
              <a:extLst>
                <a:ext uri="{FF2B5EF4-FFF2-40B4-BE49-F238E27FC236}">
                  <a16:creationId xmlns:a16="http://schemas.microsoft.com/office/drawing/2014/main" id="{951CE07F-9367-6348-75CC-BC473DEEC837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764" y="1354"/>
              <a:ext cx="237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>
                  <a:solidFill>
                    <a:srgbClr val="000000"/>
                  </a:solidFill>
                  <a:latin typeface="HY동녘M" pitchFamily="18" charset="-127"/>
                </a:rPr>
                <a:t>2</a:t>
              </a:r>
            </a:p>
          </p:txBody>
        </p:sp>
        <p:sp>
          <p:nvSpPr>
            <p:cNvPr id="13345" name="Text Box 35">
              <a:extLst>
                <a:ext uri="{FF2B5EF4-FFF2-40B4-BE49-F238E27FC236}">
                  <a16:creationId xmlns:a16="http://schemas.microsoft.com/office/drawing/2014/main" id="{42C3197C-56D2-82D1-960D-C9BAF756DB5B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256" y="1776"/>
              <a:ext cx="1296" cy="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1600">
                  <a:solidFill>
                    <a:srgbClr val="000000"/>
                  </a:solidFill>
                  <a:latin typeface="HY동녘M" pitchFamily="18" charset="-127"/>
                </a:rPr>
                <a:t>필요한 정보를 저장하기 위해서 불필요한 정보를 반드시 함께 저장해야 하는 현상 </a:t>
              </a:r>
              <a:endParaRPr lang="en-US" altLang="ko-KR" sz="1600">
                <a:solidFill>
                  <a:srgbClr val="000000"/>
                </a:solidFill>
                <a:latin typeface="HY동녘M" pitchFamily="18" charset="-127"/>
              </a:endParaRPr>
            </a:p>
          </p:txBody>
        </p:sp>
        <p:sp>
          <p:nvSpPr>
            <p:cNvPr id="31" name="AutoShape 52">
              <a:extLst>
                <a:ext uri="{FF2B5EF4-FFF2-40B4-BE49-F238E27FC236}">
                  <a16:creationId xmlns:a16="http://schemas.microsoft.com/office/drawing/2014/main" id="{D1899420-FB27-0756-AD16-A8FC6E3B43C6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chemeClr val="bg1">
                    <a:gamma/>
                    <a:shade val="75686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latinLnBrk="1" hangingPunct="1">
                <a:defRPr/>
              </a:pPr>
              <a:endParaRPr lang="ko-KR" altLang="en-US">
                <a:latin typeface="HY동녘M" pitchFamily="18" charset="-127"/>
                <a:ea typeface="HY동녘M" pitchFamily="18" charset="-127"/>
              </a:endParaRPr>
            </a:p>
          </p:txBody>
        </p:sp>
        <p:sp>
          <p:nvSpPr>
            <p:cNvPr id="32" name="AutoShape 53">
              <a:extLst>
                <a:ext uri="{FF2B5EF4-FFF2-40B4-BE49-F238E27FC236}">
                  <a16:creationId xmlns:a16="http://schemas.microsoft.com/office/drawing/2014/main" id="{C5ED113E-1B90-3C84-3941-F7BDBA762C61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2238" y="3305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bg1">
                    <a:gamma/>
                    <a:tint val="78824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latinLnBrk="1" hangingPunct="1">
                <a:defRPr/>
              </a:pPr>
              <a:endParaRPr lang="ko-KR" altLang="en-US">
                <a:latin typeface="HY동녘M" pitchFamily="18" charset="-127"/>
                <a:ea typeface="HY동녘M" pitchFamily="18" charset="-127"/>
              </a:endParaRPr>
            </a:p>
          </p:txBody>
        </p:sp>
      </p:grpSp>
      <p:grpSp>
        <p:nvGrpSpPr>
          <p:cNvPr id="13317" name="Group 62">
            <a:extLst>
              <a:ext uri="{FF2B5EF4-FFF2-40B4-BE49-F238E27FC236}">
                <a16:creationId xmlns:a16="http://schemas.microsoft.com/office/drawing/2014/main" id="{2F4BF23A-03C9-3671-DDF1-E160F8ADCC36}"/>
              </a:ext>
            </a:extLst>
          </p:cNvPr>
          <p:cNvGrpSpPr>
            <a:grpSpLocks/>
          </p:cNvGrpSpPr>
          <p:nvPr/>
        </p:nvGrpSpPr>
        <p:grpSpPr bwMode="auto">
          <a:xfrm>
            <a:off x="5861050" y="2057400"/>
            <a:ext cx="2170113" cy="4035425"/>
            <a:chOff x="3692" y="1296"/>
            <a:chExt cx="1367" cy="2542"/>
          </a:xfrm>
        </p:grpSpPr>
        <p:sp>
          <p:nvSpPr>
            <p:cNvPr id="13321" name="AutoShape 38">
              <a:extLst>
                <a:ext uri="{FF2B5EF4-FFF2-40B4-BE49-F238E27FC236}">
                  <a16:creationId xmlns:a16="http://schemas.microsoft.com/office/drawing/2014/main" id="{B139CC93-155D-9C74-E97B-C9532F7A829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96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B59F43"/>
                </a:gs>
                <a:gs pos="100000">
                  <a:srgbClr val="8F8849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itchFamily="18" charset="-127"/>
              </a:endParaRPr>
            </a:p>
          </p:txBody>
        </p:sp>
        <p:sp>
          <p:nvSpPr>
            <p:cNvPr id="13322" name="AutoShape 39">
              <a:extLst>
                <a:ext uri="{FF2B5EF4-FFF2-40B4-BE49-F238E27FC236}">
                  <a16:creationId xmlns:a16="http://schemas.microsoft.com/office/drawing/2014/main" id="{DCF0705E-DFB5-3BDC-AE78-CC029B9C7BC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717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E9E0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itchFamily="18" charset="-127"/>
              </a:endParaRPr>
            </a:p>
          </p:txBody>
        </p:sp>
        <p:sp>
          <p:nvSpPr>
            <p:cNvPr id="13323" name="AutoShape 40">
              <a:extLst>
                <a:ext uri="{FF2B5EF4-FFF2-40B4-BE49-F238E27FC236}">
                  <a16:creationId xmlns:a16="http://schemas.microsoft.com/office/drawing/2014/main" id="{5E672C97-070D-E3DC-0433-241BAA25025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728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E065"/>
                </a:gs>
                <a:gs pos="100000">
                  <a:srgbClr val="F2EDA6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itchFamily="18" charset="-127"/>
              </a:endParaRPr>
            </a:p>
          </p:txBody>
        </p:sp>
        <p:sp>
          <p:nvSpPr>
            <p:cNvPr id="13324" name="AutoShape 41">
              <a:extLst>
                <a:ext uri="{FF2B5EF4-FFF2-40B4-BE49-F238E27FC236}">
                  <a16:creationId xmlns:a16="http://schemas.microsoft.com/office/drawing/2014/main" id="{4DF64F81-FBC1-8EA1-73CC-9755042D999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728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F5CC"/>
                </a:gs>
                <a:gs pos="100000">
                  <a:srgbClr val="E9E065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itchFamily="18" charset="-127"/>
              </a:endParaRPr>
            </a:p>
          </p:txBody>
        </p:sp>
        <p:grpSp>
          <p:nvGrpSpPr>
            <p:cNvPr id="13325" name="Group 44">
              <a:extLst>
                <a:ext uri="{FF2B5EF4-FFF2-40B4-BE49-F238E27FC236}">
                  <a16:creationId xmlns:a16="http://schemas.microsoft.com/office/drawing/2014/main" id="{FEB74210-0425-BD21-D6EA-D80FB37352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65" y="1296"/>
              <a:ext cx="405" cy="409"/>
              <a:chOff x="1289" y="582"/>
              <a:chExt cx="668" cy="674"/>
            </a:xfrm>
          </p:grpSpPr>
          <p:sp>
            <p:nvSpPr>
              <p:cNvPr id="13330" name="Oval 45">
                <a:extLst>
                  <a:ext uri="{FF2B5EF4-FFF2-40B4-BE49-F238E27FC236}">
                    <a16:creationId xmlns:a16="http://schemas.microsoft.com/office/drawing/2014/main" id="{2B8A9A33-23B1-E597-464F-8AE621D970A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74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HY동녘M" pitchFamily="18" charset="-127"/>
                </a:endParaRPr>
              </a:p>
            </p:txBody>
          </p:sp>
          <p:sp>
            <p:nvSpPr>
              <p:cNvPr id="13331" name="Oval 46">
                <a:extLst>
                  <a:ext uri="{FF2B5EF4-FFF2-40B4-BE49-F238E27FC236}">
                    <a16:creationId xmlns:a16="http://schemas.microsoft.com/office/drawing/2014/main" id="{6A2358B1-A4E1-C6E2-C712-6F89223E831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HY동녘M" pitchFamily="18" charset="-127"/>
                </a:endParaRPr>
              </a:p>
            </p:txBody>
          </p:sp>
          <p:sp>
            <p:nvSpPr>
              <p:cNvPr id="13332" name="Oval 47">
                <a:extLst>
                  <a:ext uri="{FF2B5EF4-FFF2-40B4-BE49-F238E27FC236}">
                    <a16:creationId xmlns:a16="http://schemas.microsoft.com/office/drawing/2014/main" id="{4112C926-ECF3-36C9-40C8-EF8247EE7C4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HY동녘M" pitchFamily="18" charset="-127"/>
                </a:endParaRPr>
              </a:p>
            </p:txBody>
          </p:sp>
          <p:sp>
            <p:nvSpPr>
              <p:cNvPr id="13333" name="Oval 48">
                <a:extLst>
                  <a:ext uri="{FF2B5EF4-FFF2-40B4-BE49-F238E27FC236}">
                    <a16:creationId xmlns:a16="http://schemas.microsoft.com/office/drawing/2014/main" id="{23B2387D-400D-EF2C-1440-FE90548C878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HY동녘M" pitchFamily="18" charset="-127"/>
                </a:endParaRPr>
              </a:p>
            </p:txBody>
          </p:sp>
          <p:sp>
            <p:nvSpPr>
              <p:cNvPr id="13334" name="Oval 49">
                <a:extLst>
                  <a:ext uri="{FF2B5EF4-FFF2-40B4-BE49-F238E27FC236}">
                    <a16:creationId xmlns:a16="http://schemas.microsoft.com/office/drawing/2014/main" id="{77EEB3F2-D61D-E9E9-A83F-FF765C2C1C3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HY동녘M" pitchFamily="18" charset="-127"/>
                </a:endParaRPr>
              </a:p>
            </p:txBody>
          </p:sp>
        </p:grpSp>
        <p:sp>
          <p:nvSpPr>
            <p:cNvPr id="13326" name="Text Box 50">
              <a:extLst>
                <a:ext uri="{FF2B5EF4-FFF2-40B4-BE49-F238E27FC236}">
                  <a16:creationId xmlns:a16="http://schemas.microsoft.com/office/drawing/2014/main" id="{16B48C18-5D19-BCE6-4FA1-CA78F9663497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252" y="1354"/>
              <a:ext cx="237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>
                  <a:solidFill>
                    <a:srgbClr val="000000"/>
                  </a:solidFill>
                  <a:latin typeface="HY동녘M" pitchFamily="18" charset="-127"/>
                </a:rPr>
                <a:t>3</a:t>
              </a:r>
            </a:p>
          </p:txBody>
        </p:sp>
        <p:sp>
          <p:nvSpPr>
            <p:cNvPr id="13327" name="Text Box 51">
              <a:extLst>
                <a:ext uri="{FF2B5EF4-FFF2-40B4-BE49-F238E27FC236}">
                  <a16:creationId xmlns:a16="http://schemas.microsoft.com/office/drawing/2014/main" id="{0554B2B4-A1D2-999B-7083-345CAAD8AE43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744" y="1776"/>
              <a:ext cx="1296" cy="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1600">
                  <a:solidFill>
                    <a:srgbClr val="000000"/>
                  </a:solidFill>
                  <a:latin typeface="HY동녘M" pitchFamily="18" charset="-127"/>
                </a:rPr>
                <a:t>불필요한 정보를 삭제할 때에 유용한 정보까지 삭제하게 되는 현상</a:t>
              </a:r>
              <a:endParaRPr lang="en-US" altLang="ko-KR" sz="1600">
                <a:solidFill>
                  <a:srgbClr val="000000"/>
                </a:solidFill>
                <a:latin typeface="HY동녘M" pitchFamily="18" charset="-127"/>
              </a:endParaRPr>
            </a:p>
          </p:txBody>
        </p:sp>
        <p:sp>
          <p:nvSpPr>
            <p:cNvPr id="41" name="AutoShape 55">
              <a:extLst>
                <a:ext uri="{FF2B5EF4-FFF2-40B4-BE49-F238E27FC236}">
                  <a16:creationId xmlns:a16="http://schemas.microsoft.com/office/drawing/2014/main" id="{9C73FC7F-1E1C-D0E4-CF7C-859F13149F58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3692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chemeClr val="bg1">
                    <a:gamma/>
                    <a:shade val="75686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latinLnBrk="1" hangingPunct="1">
                <a:defRPr/>
              </a:pPr>
              <a:endParaRPr lang="ko-KR" altLang="en-US">
                <a:latin typeface="HY동녘M" pitchFamily="18" charset="-127"/>
                <a:ea typeface="HY동녘M" pitchFamily="18" charset="-127"/>
              </a:endParaRPr>
            </a:p>
          </p:txBody>
        </p:sp>
        <p:sp>
          <p:nvSpPr>
            <p:cNvPr id="42" name="AutoShape 56">
              <a:extLst>
                <a:ext uri="{FF2B5EF4-FFF2-40B4-BE49-F238E27FC236}">
                  <a16:creationId xmlns:a16="http://schemas.microsoft.com/office/drawing/2014/main" id="{00E1EE90-4E09-9869-B635-4BA84153A3E9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3720" y="3305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bg1">
                    <a:gamma/>
                    <a:tint val="78824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latinLnBrk="1" hangingPunct="1">
                <a:defRPr/>
              </a:pPr>
              <a:endParaRPr lang="ko-KR" altLang="en-US">
                <a:latin typeface="HY동녘M" pitchFamily="18" charset="-127"/>
                <a:ea typeface="HY동녘M" pitchFamily="18" charset="-127"/>
              </a:endParaRPr>
            </a:p>
          </p:txBody>
        </p:sp>
      </p:grpSp>
      <p:sp>
        <p:nvSpPr>
          <p:cNvPr id="13318" name="직사각형 47">
            <a:extLst>
              <a:ext uri="{FF2B5EF4-FFF2-40B4-BE49-F238E27FC236}">
                <a16:creationId xmlns:a16="http://schemas.microsoft.com/office/drawing/2014/main" id="{48A0AA30-2BC9-7E9E-AAA7-16BDCCE6C4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313" y="5345113"/>
            <a:ext cx="24939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600" b="1">
                <a:solidFill>
                  <a:srgbClr val="FF3300"/>
                </a:solidFill>
                <a:latin typeface="HY동녘M" pitchFamily="18" charset="-127"/>
              </a:rPr>
              <a:t>수정이상</a:t>
            </a:r>
            <a:endParaRPr lang="en-US" altLang="ko-KR" sz="1600" b="1">
              <a:solidFill>
                <a:srgbClr val="FF3300"/>
              </a:solidFill>
              <a:latin typeface="HY동녘M" pitchFamily="18" charset="-127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b="1">
                <a:latin typeface="HY동녘M" pitchFamily="18" charset="-127"/>
              </a:rPr>
              <a:t>(modification anomaly)</a:t>
            </a:r>
            <a:endParaRPr lang="ko-KR" altLang="en-US" sz="1400">
              <a:latin typeface="HY동녘M" pitchFamily="18" charset="-127"/>
            </a:endParaRPr>
          </a:p>
        </p:txBody>
      </p:sp>
      <p:sp>
        <p:nvSpPr>
          <p:cNvPr id="13319" name="직사각형 48">
            <a:extLst>
              <a:ext uri="{FF2B5EF4-FFF2-40B4-BE49-F238E27FC236}">
                <a16:creationId xmlns:a16="http://schemas.microsoft.com/office/drawing/2014/main" id="{39461BBB-E929-EFB0-B283-E90043306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713" y="5345113"/>
            <a:ext cx="20621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600" b="1">
                <a:solidFill>
                  <a:srgbClr val="FF3300"/>
                </a:solidFill>
                <a:latin typeface="HY동녘M" pitchFamily="18" charset="-127"/>
              </a:rPr>
              <a:t>삽입이상</a:t>
            </a:r>
            <a:endParaRPr lang="en-US" altLang="ko-KR" sz="1600" b="1">
              <a:solidFill>
                <a:srgbClr val="FF3300"/>
              </a:solidFill>
              <a:latin typeface="HY동녘M" pitchFamily="18" charset="-127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b="1">
                <a:latin typeface="HY동녘M" pitchFamily="18" charset="-127"/>
              </a:rPr>
              <a:t>(insertion anomaly)</a:t>
            </a:r>
            <a:endParaRPr lang="ko-KR" altLang="en-US" sz="1600">
              <a:latin typeface="HY동녘M" pitchFamily="18" charset="-127"/>
            </a:endParaRPr>
          </a:p>
        </p:txBody>
      </p:sp>
      <p:sp>
        <p:nvSpPr>
          <p:cNvPr id="13320" name="직사각형 49">
            <a:extLst>
              <a:ext uri="{FF2B5EF4-FFF2-40B4-BE49-F238E27FC236}">
                <a16:creationId xmlns:a16="http://schemas.microsoft.com/office/drawing/2014/main" id="{C6052249-EEA0-1C51-0FF7-866CF2460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25" y="5345113"/>
            <a:ext cx="27860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600" b="1">
                <a:solidFill>
                  <a:srgbClr val="FF3300"/>
                </a:solidFill>
                <a:latin typeface="HY동녘M" pitchFamily="18" charset="-127"/>
              </a:rPr>
              <a:t>삭제이상</a:t>
            </a:r>
            <a:endParaRPr lang="en-US" altLang="ko-KR" sz="1600" b="1">
              <a:solidFill>
                <a:srgbClr val="FF3300"/>
              </a:solidFill>
              <a:latin typeface="HY동녘M" pitchFamily="18" charset="-127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b="1">
                <a:latin typeface="HY동녘M" pitchFamily="18" charset="-127"/>
              </a:rPr>
              <a:t>(deletion anomaly)</a:t>
            </a:r>
            <a:endParaRPr lang="ko-KR" altLang="en-US" sz="1600">
              <a:latin typeface="HY동녘M" pitchFamily="18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>
            <a:extLst>
              <a:ext uri="{FF2B5EF4-FFF2-40B4-BE49-F238E27FC236}">
                <a16:creationId xmlns:a16="http://schemas.microsoft.com/office/drawing/2014/main" id="{8EECF46F-6D43-3728-BD11-339E1C4DC5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그루핑이 잘못된 예</a:t>
            </a:r>
          </a:p>
        </p:txBody>
      </p:sp>
      <p:pic>
        <p:nvPicPr>
          <p:cNvPr id="14339" name="Picture 4" descr="333-new">
            <a:extLst>
              <a:ext uri="{FF2B5EF4-FFF2-40B4-BE49-F238E27FC236}">
                <a16:creationId xmlns:a16="http://schemas.microsoft.com/office/drawing/2014/main" id="{A27035F4-0D01-A3E3-E0AD-2F64B5362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63" y="1773238"/>
            <a:ext cx="8285162" cy="267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C36430E-46D0-0DAF-9E14-F83684162D91}"/>
              </a:ext>
            </a:extLst>
          </p:cNvPr>
          <p:cNvSpPr/>
          <p:nvPr/>
        </p:nvSpPr>
        <p:spPr>
          <a:xfrm>
            <a:off x="684213" y="4076700"/>
            <a:ext cx="8218487" cy="1368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dirty="0"/>
              <a:t>세가지 갱신이상이 모두 발생한다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>
            <a:extLst>
              <a:ext uri="{FF2B5EF4-FFF2-40B4-BE49-F238E27FC236}">
                <a16:creationId xmlns:a16="http://schemas.microsoft.com/office/drawing/2014/main" id="{EFA62AF8-4600-2F35-1FAB-E8016C863D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/>
              <a:t>데이타 중복의 문제점 </a:t>
            </a:r>
            <a:r>
              <a:rPr lang="en-US" altLang="ko-KR" sz="3200"/>
              <a:t>: </a:t>
            </a:r>
            <a:r>
              <a:rPr lang="en-US" altLang="ko-KR" sz="3200">
                <a:latin typeface="HY견고딕" panose="02030600000101010101" pitchFamily="18" charset="-127"/>
                <a:ea typeface="HY견고딕" panose="02030600000101010101" pitchFamily="18" charset="-127"/>
              </a:rPr>
              <a:t>NULL</a:t>
            </a:r>
            <a:endParaRPr lang="ko-KR" altLang="en-US" sz="32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7" name="Group 58">
            <a:extLst>
              <a:ext uri="{FF2B5EF4-FFF2-40B4-BE49-F238E27FC236}">
                <a16:creationId xmlns:a16="http://schemas.microsoft.com/office/drawing/2014/main" id="{8EF97F13-0053-2FC6-5D62-5A4731F7057A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1828800"/>
            <a:ext cx="5105400" cy="555625"/>
            <a:chOff x="1248" y="1152"/>
            <a:chExt cx="3216" cy="350"/>
          </a:xfrm>
        </p:grpSpPr>
        <p:sp>
          <p:nvSpPr>
            <p:cNvPr id="8" name="Line 29">
              <a:extLst>
                <a:ext uri="{FF2B5EF4-FFF2-40B4-BE49-F238E27FC236}">
                  <a16:creationId xmlns:a16="http://schemas.microsoft.com/office/drawing/2014/main" id="{DE6A2228-C309-D063-5F04-8D4D9A15ED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1502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ffectLst/>
          </p:spPr>
          <p:txBody>
            <a:bodyPr wrap="none" anchor="ctr"/>
            <a:lstStyle/>
            <a:p>
              <a:pPr eaLnBrk="1" latinLnBrk="1" hangingPunct="1">
                <a:defRPr/>
              </a:pPr>
              <a:endParaRPr lang="ko-KR" altLang="en-US">
                <a:solidFill>
                  <a:schemeClr val="bg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E2DEAB05-6D74-D6F9-4984-9821871200EC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3419336">
              <a:off x="1261" y="1139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54D060"/>
                </a:gs>
                <a:gs pos="100000">
                  <a:srgbClr val="54D06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54D060"/>
              </a:extrusionClr>
            </a:sp3d>
          </p:spPr>
          <p:txBody>
            <a:bodyPr wrap="none" anchor="ctr">
              <a:flatTx/>
            </a:bodyPr>
            <a:lstStyle/>
            <a:p>
              <a:pPr eaLnBrk="1" latinLnBrk="1" hangingPunct="1">
                <a:defRPr/>
              </a:pPr>
              <a:endParaRPr lang="ko-KR" altLang="en-US">
                <a:solidFill>
                  <a:schemeClr val="bg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  <p:sp>
          <p:nvSpPr>
            <p:cNvPr id="10" name="Text Box 30">
              <a:extLst>
                <a:ext uri="{FF2B5EF4-FFF2-40B4-BE49-F238E27FC236}">
                  <a16:creationId xmlns:a16="http://schemas.microsoft.com/office/drawing/2014/main" id="{9A0DD596-9296-006D-E4BD-3A117EA041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6" y="1194"/>
              <a:ext cx="1538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latinLnBrk="1" hangingPunct="1">
                <a:defRPr/>
              </a:pPr>
              <a:r>
                <a:rPr lang="ko-KR" altLang="en-US" dirty="0">
                  <a:solidFill>
                    <a:schemeClr val="bg2">
                      <a:lumMod val="7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저장공간의 낭비</a:t>
              </a:r>
              <a:endParaRPr lang="en-US" altLang="ko-KR" dirty="0">
                <a:solidFill>
                  <a:schemeClr val="bg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  <p:sp>
          <p:nvSpPr>
            <p:cNvPr id="15382" name="Text Box 31">
              <a:extLst>
                <a:ext uri="{FF2B5EF4-FFF2-40B4-BE49-F238E27FC236}">
                  <a16:creationId xmlns:a16="http://schemas.microsoft.com/office/drawing/2014/main" id="{16C525D2-5693-0EB1-FEDC-304805CF5C18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96" y="1166"/>
              <a:ext cx="23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1">
                  <a:solidFill>
                    <a:srgbClr val="3A3A3A"/>
                  </a:solidFill>
                  <a:latin typeface="HY동녘M" pitchFamily="18" charset="-127"/>
                </a:rPr>
                <a:t>1</a:t>
              </a:r>
            </a:p>
          </p:txBody>
        </p:sp>
      </p:grpSp>
      <p:grpSp>
        <p:nvGrpSpPr>
          <p:cNvPr id="12" name="Group 59">
            <a:extLst>
              <a:ext uri="{FF2B5EF4-FFF2-40B4-BE49-F238E27FC236}">
                <a16:creationId xmlns:a16="http://schemas.microsoft.com/office/drawing/2014/main" id="{EAF670BF-F586-E087-65DD-A75356C81334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2590800"/>
            <a:ext cx="5105400" cy="555625"/>
            <a:chOff x="1248" y="1632"/>
            <a:chExt cx="3216" cy="350"/>
          </a:xfrm>
        </p:grpSpPr>
        <p:sp>
          <p:nvSpPr>
            <p:cNvPr id="13" name="Line 35">
              <a:extLst>
                <a:ext uri="{FF2B5EF4-FFF2-40B4-BE49-F238E27FC236}">
                  <a16:creationId xmlns:a16="http://schemas.microsoft.com/office/drawing/2014/main" id="{B438A707-2992-A096-EBBB-931C482836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1982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ffectLst/>
          </p:spPr>
          <p:txBody>
            <a:bodyPr wrap="none" anchor="ctr"/>
            <a:lstStyle/>
            <a:p>
              <a:pPr eaLnBrk="1" latinLnBrk="1" hangingPunct="1">
                <a:defRPr/>
              </a:pPr>
              <a:endParaRPr lang="ko-KR" altLang="en-US">
                <a:solidFill>
                  <a:schemeClr val="bg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  <p:sp>
          <p:nvSpPr>
            <p:cNvPr id="14" name="Rectangle 34">
              <a:extLst>
                <a:ext uri="{FF2B5EF4-FFF2-40B4-BE49-F238E27FC236}">
                  <a16:creationId xmlns:a16="http://schemas.microsoft.com/office/drawing/2014/main" id="{C4707BDD-0A5A-4BDD-31CB-E319EDB2BEBC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3419336">
              <a:off x="1261" y="1619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8E97EE"/>
                </a:gs>
                <a:gs pos="100000">
                  <a:srgbClr val="8E97EE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8E97EE"/>
              </a:extrusionClr>
            </a:sp3d>
          </p:spPr>
          <p:txBody>
            <a:bodyPr wrap="none" anchor="ctr">
              <a:flatTx/>
            </a:bodyPr>
            <a:lstStyle/>
            <a:p>
              <a:pPr eaLnBrk="1" latinLnBrk="1" hangingPunct="1">
                <a:defRPr/>
              </a:pPr>
              <a:endParaRPr lang="ko-KR" altLang="en-US">
                <a:solidFill>
                  <a:schemeClr val="bg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  <p:sp>
          <p:nvSpPr>
            <p:cNvPr id="15" name="Text Box 36">
              <a:extLst>
                <a:ext uri="{FF2B5EF4-FFF2-40B4-BE49-F238E27FC236}">
                  <a16:creationId xmlns:a16="http://schemas.microsoft.com/office/drawing/2014/main" id="{1FA26316-397C-A540-C07E-70AE4D0B79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6" y="1674"/>
              <a:ext cx="2184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latinLnBrk="1" hangingPunct="1">
                <a:defRPr/>
              </a:pPr>
              <a:r>
                <a:rPr lang="ko-KR" altLang="en-US" dirty="0" err="1">
                  <a:solidFill>
                    <a:schemeClr val="bg2">
                      <a:lumMod val="7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애트리뷰트의</a:t>
              </a:r>
              <a:r>
                <a:rPr lang="ko-KR" altLang="en-US" dirty="0">
                  <a:solidFill>
                    <a:schemeClr val="bg2">
                      <a:lumMod val="7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 의미 모호</a:t>
              </a:r>
              <a:endParaRPr lang="en-US" altLang="ko-KR" dirty="0">
                <a:solidFill>
                  <a:schemeClr val="bg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  <p:sp>
          <p:nvSpPr>
            <p:cNvPr id="15378" name="Text Box 37">
              <a:extLst>
                <a:ext uri="{FF2B5EF4-FFF2-40B4-BE49-F238E27FC236}">
                  <a16:creationId xmlns:a16="http://schemas.microsoft.com/office/drawing/2014/main" id="{A36C3CA1-4730-9F80-E83D-77B181758129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96" y="1646"/>
              <a:ext cx="23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1">
                  <a:solidFill>
                    <a:srgbClr val="3A3A3A"/>
                  </a:solidFill>
                  <a:latin typeface="HY동녘M" pitchFamily="18" charset="-127"/>
                </a:rPr>
                <a:t>2</a:t>
              </a:r>
            </a:p>
          </p:txBody>
        </p:sp>
      </p:grpSp>
      <p:grpSp>
        <p:nvGrpSpPr>
          <p:cNvPr id="17" name="Group 60">
            <a:extLst>
              <a:ext uri="{FF2B5EF4-FFF2-40B4-BE49-F238E27FC236}">
                <a16:creationId xmlns:a16="http://schemas.microsoft.com/office/drawing/2014/main" id="{1DE20526-98D0-2BBB-A35A-ACA6CCE77365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3482975"/>
            <a:ext cx="5105400" cy="555625"/>
            <a:chOff x="1248" y="2194"/>
            <a:chExt cx="3216" cy="350"/>
          </a:xfrm>
        </p:grpSpPr>
        <p:sp>
          <p:nvSpPr>
            <p:cNvPr id="18" name="Line 40">
              <a:extLst>
                <a:ext uri="{FF2B5EF4-FFF2-40B4-BE49-F238E27FC236}">
                  <a16:creationId xmlns:a16="http://schemas.microsoft.com/office/drawing/2014/main" id="{402C9BB1-9F7E-A471-DD8D-E22FC9E528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2544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ffectLst/>
          </p:spPr>
          <p:txBody>
            <a:bodyPr wrap="none" anchor="ctr"/>
            <a:lstStyle/>
            <a:p>
              <a:pPr eaLnBrk="1" latinLnBrk="1" hangingPunct="1">
                <a:defRPr/>
              </a:pPr>
              <a:endParaRPr lang="ko-KR" altLang="en-US">
                <a:solidFill>
                  <a:schemeClr val="bg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  <p:sp>
          <p:nvSpPr>
            <p:cNvPr id="19" name="Rectangle 39">
              <a:extLst>
                <a:ext uri="{FF2B5EF4-FFF2-40B4-BE49-F238E27FC236}">
                  <a16:creationId xmlns:a16="http://schemas.microsoft.com/office/drawing/2014/main" id="{5774488F-EE60-86FF-523B-D1D6DC7A4358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3419336">
              <a:off x="1261" y="2181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4383E1"/>
                </a:gs>
                <a:gs pos="100000">
                  <a:srgbClr val="438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4383E1"/>
              </a:extrusionClr>
            </a:sp3d>
          </p:spPr>
          <p:txBody>
            <a:bodyPr wrap="none" anchor="ctr">
              <a:flatTx/>
            </a:bodyPr>
            <a:lstStyle/>
            <a:p>
              <a:pPr eaLnBrk="1" latinLnBrk="1" hangingPunct="1">
                <a:defRPr/>
              </a:pPr>
              <a:endParaRPr lang="ko-KR" altLang="en-US">
                <a:solidFill>
                  <a:schemeClr val="bg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  <p:sp>
          <p:nvSpPr>
            <p:cNvPr id="20" name="Text Box 41">
              <a:extLst>
                <a:ext uri="{FF2B5EF4-FFF2-40B4-BE49-F238E27FC236}">
                  <a16:creationId xmlns:a16="http://schemas.microsoft.com/office/drawing/2014/main" id="{9866741E-4C14-3153-2822-97844DB059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6" y="2236"/>
              <a:ext cx="1990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latinLnBrk="1" hangingPunct="1">
                <a:defRPr/>
              </a:pPr>
              <a:r>
                <a:rPr lang="ko-KR" altLang="en-US" dirty="0">
                  <a:solidFill>
                    <a:schemeClr val="bg2">
                      <a:lumMod val="7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조인연산의 의미 모호</a:t>
              </a:r>
              <a:endParaRPr lang="en-US" altLang="ko-KR" dirty="0">
                <a:solidFill>
                  <a:schemeClr val="bg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  <p:sp>
          <p:nvSpPr>
            <p:cNvPr id="15374" name="Text Box 42">
              <a:extLst>
                <a:ext uri="{FF2B5EF4-FFF2-40B4-BE49-F238E27FC236}">
                  <a16:creationId xmlns:a16="http://schemas.microsoft.com/office/drawing/2014/main" id="{00AA7C49-E148-F84D-5637-C36A372344B2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96" y="2208"/>
              <a:ext cx="23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1">
                  <a:solidFill>
                    <a:srgbClr val="3A3A3A"/>
                  </a:solidFill>
                  <a:latin typeface="HY동녘M" pitchFamily="18" charset="-127"/>
                </a:rPr>
                <a:t>3</a:t>
              </a:r>
            </a:p>
          </p:txBody>
        </p:sp>
      </p:grpSp>
      <p:grpSp>
        <p:nvGrpSpPr>
          <p:cNvPr id="22" name="Group 61">
            <a:extLst>
              <a:ext uri="{FF2B5EF4-FFF2-40B4-BE49-F238E27FC236}">
                <a16:creationId xmlns:a16="http://schemas.microsoft.com/office/drawing/2014/main" id="{956E1338-1905-632C-4AEF-BB331AE535FA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4321175"/>
            <a:ext cx="5105400" cy="555625"/>
            <a:chOff x="1248" y="2722"/>
            <a:chExt cx="3216" cy="350"/>
          </a:xfrm>
        </p:grpSpPr>
        <p:sp>
          <p:nvSpPr>
            <p:cNvPr id="23" name="Line 45">
              <a:extLst>
                <a:ext uri="{FF2B5EF4-FFF2-40B4-BE49-F238E27FC236}">
                  <a16:creationId xmlns:a16="http://schemas.microsoft.com/office/drawing/2014/main" id="{A58582C1-FE7B-8D54-6CAF-ABBE988814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3072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ffectLst/>
          </p:spPr>
          <p:txBody>
            <a:bodyPr wrap="none" anchor="ctr"/>
            <a:lstStyle/>
            <a:p>
              <a:pPr eaLnBrk="1" latinLnBrk="1" hangingPunct="1">
                <a:defRPr/>
              </a:pPr>
              <a:endParaRPr lang="ko-KR" altLang="en-US">
                <a:solidFill>
                  <a:schemeClr val="bg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  <p:sp>
          <p:nvSpPr>
            <p:cNvPr id="24" name="Rectangle 44">
              <a:extLst>
                <a:ext uri="{FF2B5EF4-FFF2-40B4-BE49-F238E27FC236}">
                  <a16:creationId xmlns:a16="http://schemas.microsoft.com/office/drawing/2014/main" id="{CE7B06AC-B40F-3ED4-7883-6497B0D9D22A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3419336">
              <a:off x="1261" y="2709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28A5C"/>
                </a:gs>
                <a:gs pos="100000">
                  <a:srgbClr val="F28A5C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28A5C"/>
              </a:extrusionClr>
            </a:sp3d>
          </p:spPr>
          <p:txBody>
            <a:bodyPr wrap="none" anchor="ctr">
              <a:flatTx/>
            </a:bodyPr>
            <a:lstStyle/>
            <a:p>
              <a:pPr eaLnBrk="1" latinLnBrk="1" hangingPunct="1">
                <a:defRPr/>
              </a:pPr>
              <a:endParaRPr lang="ko-KR" altLang="en-US">
                <a:solidFill>
                  <a:schemeClr val="bg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  <p:sp>
          <p:nvSpPr>
            <p:cNvPr id="25" name="Text Box 46">
              <a:extLst>
                <a:ext uri="{FF2B5EF4-FFF2-40B4-BE49-F238E27FC236}">
                  <a16:creationId xmlns:a16="http://schemas.microsoft.com/office/drawing/2014/main" id="{C159E25D-F74A-5793-109E-92E5281267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6" y="2764"/>
              <a:ext cx="1990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latinLnBrk="1" hangingPunct="1">
                <a:defRPr/>
              </a:pPr>
              <a:r>
                <a:rPr lang="ko-KR" altLang="en-US" dirty="0">
                  <a:solidFill>
                    <a:schemeClr val="bg2">
                      <a:lumMod val="75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집단함수의 의미 모호</a:t>
              </a:r>
              <a:endParaRPr lang="en-US" altLang="ko-KR" dirty="0">
                <a:solidFill>
                  <a:schemeClr val="bg2">
                    <a:lumMod val="75000"/>
                  </a:schemeClr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  <p:sp>
          <p:nvSpPr>
            <p:cNvPr id="15370" name="Text Box 47">
              <a:extLst>
                <a:ext uri="{FF2B5EF4-FFF2-40B4-BE49-F238E27FC236}">
                  <a16:creationId xmlns:a16="http://schemas.microsoft.com/office/drawing/2014/main" id="{80C4AF51-2507-E767-3270-628A38F32F28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96" y="2736"/>
              <a:ext cx="23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1">
                  <a:solidFill>
                    <a:srgbClr val="3A3A3A"/>
                  </a:solidFill>
                  <a:latin typeface="HY동녘M" pitchFamily="18" charset="-127"/>
                </a:rPr>
                <a:t>4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그룹 16">
            <a:extLst>
              <a:ext uri="{FF2B5EF4-FFF2-40B4-BE49-F238E27FC236}">
                <a16:creationId xmlns:a16="http://schemas.microsoft.com/office/drawing/2014/main" id="{E72231AA-F61A-D9E2-28A4-DC340ECF4104}"/>
              </a:ext>
            </a:extLst>
          </p:cNvPr>
          <p:cNvGrpSpPr>
            <a:grpSpLocks/>
          </p:cNvGrpSpPr>
          <p:nvPr/>
        </p:nvGrpSpPr>
        <p:grpSpPr bwMode="auto">
          <a:xfrm>
            <a:off x="1189038" y="2112963"/>
            <a:ext cx="7153275" cy="2959100"/>
            <a:chOff x="1189038" y="2112963"/>
            <a:chExt cx="7153275" cy="2857500"/>
          </a:xfrm>
        </p:grpSpPr>
        <p:sp>
          <p:nvSpPr>
            <p:cNvPr id="16398" name="AutoShape 81">
              <a:extLst>
                <a:ext uri="{FF2B5EF4-FFF2-40B4-BE49-F238E27FC236}">
                  <a16:creationId xmlns:a16="http://schemas.microsoft.com/office/drawing/2014/main" id="{11A45B8F-EE58-CB7E-E61D-95E453E98CB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89038" y="2112963"/>
              <a:ext cx="7153275" cy="28575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C16237"/>
                </a:gs>
                <a:gs pos="100000">
                  <a:srgbClr val="AB4E47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6399" name="AutoShape 82">
              <a:extLst>
                <a:ext uri="{FF2B5EF4-FFF2-40B4-BE49-F238E27FC236}">
                  <a16:creationId xmlns:a16="http://schemas.microsoft.com/office/drawing/2014/main" id="{81AEBC46-8A9B-7ACB-4750-18453752BF3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00163" y="2120900"/>
              <a:ext cx="6937375" cy="2803525"/>
            </a:xfrm>
            <a:prstGeom prst="roundRect">
              <a:avLst>
                <a:gd name="adj" fmla="val 16667"/>
              </a:avLst>
            </a:prstGeom>
            <a:solidFill>
              <a:srgbClr val="E9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6400" name="AutoShape 83">
              <a:extLst>
                <a:ext uri="{FF2B5EF4-FFF2-40B4-BE49-F238E27FC236}">
                  <a16:creationId xmlns:a16="http://schemas.microsoft.com/office/drawing/2014/main" id="{82E7030C-E46C-C2F5-07AA-EA957E50137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57313" y="4184650"/>
              <a:ext cx="6843712" cy="70961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8B65"/>
                </a:gs>
                <a:gs pos="100000">
                  <a:srgbClr val="F2BCA6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6401" name="AutoShape 84">
              <a:extLst>
                <a:ext uri="{FF2B5EF4-FFF2-40B4-BE49-F238E27FC236}">
                  <a16:creationId xmlns:a16="http://schemas.microsoft.com/office/drawing/2014/main" id="{CB00066E-0012-45EF-DCCD-4580F9DB332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57313" y="2143125"/>
              <a:ext cx="6843712" cy="7080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D8CC"/>
                </a:gs>
                <a:gs pos="100000">
                  <a:srgbClr val="E98B65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6402" name="Text Box 92">
              <a:extLst>
                <a:ext uri="{FF2B5EF4-FFF2-40B4-BE49-F238E27FC236}">
                  <a16:creationId xmlns:a16="http://schemas.microsoft.com/office/drawing/2014/main" id="{1F2A82AA-B537-3047-A347-5E79AB4F7E8E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357290" y="2563070"/>
              <a:ext cx="6800850" cy="505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514350" indent="-514350"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ko-KR">
                <a:solidFill>
                  <a:srgbClr val="000000"/>
                </a:solidFill>
                <a:latin typeface="HY동녘M" pitchFamily="18" charset="-127"/>
              </a:endParaRPr>
            </a:p>
          </p:txBody>
        </p:sp>
      </p:grpSp>
      <p:sp>
        <p:nvSpPr>
          <p:cNvPr id="16387" name="제목 1">
            <a:extLst>
              <a:ext uri="{FF2B5EF4-FFF2-40B4-BE49-F238E27FC236}">
                <a16:creationId xmlns:a16="http://schemas.microsoft.com/office/drawing/2014/main" id="{71F64D6A-47E1-38FA-EEE7-44267BF9E3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HY동녘B" pitchFamily="18" charset="-127"/>
              </a:rPr>
              <a:t>생각해 봅시다</a:t>
            </a:r>
            <a:r>
              <a:rPr lang="en-US" altLang="ko-KR">
                <a:latin typeface="HY동녘B" pitchFamily="18" charset="-127"/>
              </a:rPr>
              <a:t>.</a:t>
            </a:r>
            <a:endParaRPr lang="ko-KR" altLang="en-US">
              <a:latin typeface="HY동녘B" pitchFamily="18" charset="-127"/>
            </a:endParaRPr>
          </a:p>
        </p:txBody>
      </p:sp>
      <p:grpSp>
        <p:nvGrpSpPr>
          <p:cNvPr id="16388" name="Group 85">
            <a:extLst>
              <a:ext uri="{FF2B5EF4-FFF2-40B4-BE49-F238E27FC236}">
                <a16:creationId xmlns:a16="http://schemas.microsoft.com/office/drawing/2014/main" id="{F4651C2C-0EEC-E68B-BED8-F10534C26504}"/>
              </a:ext>
            </a:extLst>
          </p:cNvPr>
          <p:cNvGrpSpPr>
            <a:grpSpLocks/>
          </p:cNvGrpSpPr>
          <p:nvPr/>
        </p:nvGrpSpPr>
        <p:grpSpPr bwMode="auto">
          <a:xfrm>
            <a:off x="4454525" y="1804988"/>
            <a:ext cx="785813" cy="642937"/>
            <a:chOff x="1289" y="582"/>
            <a:chExt cx="668" cy="668"/>
          </a:xfrm>
        </p:grpSpPr>
        <p:sp>
          <p:nvSpPr>
            <p:cNvPr id="16393" name="Oval 86">
              <a:extLst>
                <a:ext uri="{FF2B5EF4-FFF2-40B4-BE49-F238E27FC236}">
                  <a16:creationId xmlns:a16="http://schemas.microsoft.com/office/drawing/2014/main" id="{7599C0BA-2689-E916-3FF0-6CDB7470088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89" y="582"/>
              <a:ext cx="668" cy="66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6394" name="Oval 87">
              <a:extLst>
                <a:ext uri="{FF2B5EF4-FFF2-40B4-BE49-F238E27FC236}">
                  <a16:creationId xmlns:a16="http://schemas.microsoft.com/office/drawing/2014/main" id="{F9A59DC3-AE98-EC0C-D983-3CFE30BB9C3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96" y="587"/>
              <a:ext cx="646" cy="647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6395" name="Oval 88">
              <a:extLst>
                <a:ext uri="{FF2B5EF4-FFF2-40B4-BE49-F238E27FC236}">
                  <a16:creationId xmlns:a16="http://schemas.microsoft.com/office/drawing/2014/main" id="{99BD7853-5CD4-FC52-3744-2ED456CA808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04" y="591"/>
              <a:ext cx="631" cy="63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6396" name="Oval 89">
              <a:extLst>
                <a:ext uri="{FF2B5EF4-FFF2-40B4-BE49-F238E27FC236}">
                  <a16:creationId xmlns:a16="http://schemas.microsoft.com/office/drawing/2014/main" id="{9E6F3B0A-CB31-77A3-426C-600BC67F7A3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11" y="597"/>
              <a:ext cx="600" cy="589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6397" name="Oval 90">
              <a:extLst>
                <a:ext uri="{FF2B5EF4-FFF2-40B4-BE49-F238E27FC236}">
                  <a16:creationId xmlns:a16="http://schemas.microsoft.com/office/drawing/2014/main" id="{4A61B32D-91B4-ADF5-9229-A7813AB565E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46" y="613"/>
              <a:ext cx="533" cy="479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16389" name="AutoShape 93">
            <a:extLst>
              <a:ext uri="{FF2B5EF4-FFF2-40B4-BE49-F238E27FC236}">
                <a16:creationId xmlns:a16="http://schemas.microsoft.com/office/drawing/2014/main" id="{04AA009E-3428-6A2A-0A7E-82EB6B895EBE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43000" y="5072063"/>
            <a:ext cx="7153275" cy="869950"/>
          </a:xfrm>
          <a:prstGeom prst="roundRect">
            <a:avLst>
              <a:gd name="adj" fmla="val 40389"/>
            </a:avLst>
          </a:pr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6390" name="AutoShape 94">
            <a:extLst>
              <a:ext uri="{FF2B5EF4-FFF2-40B4-BE49-F238E27FC236}">
                <a16:creationId xmlns:a16="http://schemas.microsoft.com/office/drawing/2014/main" id="{79B3E1AA-A615-C63E-77FA-B287183A74F7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90638" y="5095875"/>
            <a:ext cx="6842125" cy="70802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6391" name="TextBox 18">
            <a:extLst>
              <a:ext uri="{FF2B5EF4-FFF2-40B4-BE49-F238E27FC236}">
                <a16:creationId xmlns:a16="http://schemas.microsoft.com/office/drawing/2014/main" id="{6FBA4F75-DE05-5C4E-1BEF-655A0466DC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714500"/>
            <a:ext cx="5302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4800" b="1">
                <a:latin typeface="HY동녘B" pitchFamily="18" charset="-127"/>
                <a:ea typeface="HY동녘B" pitchFamily="18" charset="-127"/>
              </a:rPr>
              <a:t>?</a:t>
            </a:r>
            <a:endParaRPr lang="ko-KR" altLang="en-US" sz="4800" b="1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6392" name="Text Box 92">
            <a:extLst>
              <a:ext uri="{FF2B5EF4-FFF2-40B4-BE49-F238E27FC236}">
                <a16:creationId xmlns:a16="http://schemas.microsoft.com/office/drawing/2014/main" id="{63BE19DE-B597-A61F-3F05-BC5BFDBA255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357313" y="3038475"/>
            <a:ext cx="68008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>
                <a:solidFill>
                  <a:srgbClr val="002060"/>
                </a:solidFill>
                <a:latin typeface="HY동녘M" pitchFamily="18" charset="-127"/>
              </a:rPr>
              <a:t>그룹화를 잘하면 </a:t>
            </a:r>
            <a:endParaRPr lang="en-US" altLang="ko-KR" sz="2400">
              <a:solidFill>
                <a:srgbClr val="002060"/>
              </a:solidFill>
              <a:latin typeface="HY동녘M" pitchFamily="18" charset="-127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>
                <a:solidFill>
                  <a:srgbClr val="002060"/>
                </a:solidFill>
                <a:latin typeface="HY동녘M" pitchFamily="18" charset="-127"/>
              </a:rPr>
              <a:t>NULL</a:t>
            </a:r>
            <a:r>
              <a:rPr lang="ko-KR" altLang="en-US" sz="2400">
                <a:solidFill>
                  <a:srgbClr val="002060"/>
                </a:solidFill>
                <a:latin typeface="HY동녘M" pitchFamily="18" charset="-127"/>
              </a:rPr>
              <a:t>을 방지할 수 있을까</a:t>
            </a:r>
            <a:r>
              <a:rPr lang="en-US" altLang="ko-KR" sz="2400">
                <a:solidFill>
                  <a:srgbClr val="002060"/>
                </a:solidFill>
                <a:latin typeface="HY동녘M" pitchFamily="18" charset="-127"/>
              </a:rPr>
              <a:t>?</a:t>
            </a:r>
            <a:r>
              <a:rPr lang="ko-KR" altLang="en-US" sz="2400">
                <a:solidFill>
                  <a:srgbClr val="002060"/>
                </a:solidFill>
                <a:latin typeface="HY동녘M" pitchFamily="18" charset="-127"/>
              </a:rPr>
              <a:t> </a:t>
            </a:r>
            <a:endParaRPr lang="en-US" altLang="ko-KR" sz="2400">
              <a:solidFill>
                <a:srgbClr val="002060"/>
              </a:solidFill>
              <a:latin typeface="HY동녘M" pitchFamily="18" charset="-127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3|227.8|63.2|96.8"/>
</p:tagLst>
</file>

<file path=ppt/theme/theme1.xml><?xml version="1.0" encoding="utf-8"?>
<a:theme xmlns:a="http://schemas.openxmlformats.org/drawingml/2006/main" name="인터넷 세상">
  <a:themeElements>
    <a:clrScheme name="인터넷 세상 2">
      <a:dk1>
        <a:srgbClr val="000000"/>
      </a:dk1>
      <a:lt1>
        <a:srgbClr val="FFFFFF"/>
      </a:lt1>
      <a:dk2>
        <a:srgbClr val="003399"/>
      </a:dk2>
      <a:lt2>
        <a:srgbClr val="4D4D4D"/>
      </a:lt2>
      <a:accent1>
        <a:srgbClr val="336699"/>
      </a:accent1>
      <a:accent2>
        <a:srgbClr val="009999"/>
      </a:accent2>
      <a:accent3>
        <a:srgbClr val="FFFFFF"/>
      </a:accent3>
      <a:accent4>
        <a:srgbClr val="000000"/>
      </a:accent4>
      <a:accent5>
        <a:srgbClr val="ADB8CA"/>
      </a:accent5>
      <a:accent6>
        <a:srgbClr val="008A8A"/>
      </a:accent6>
      <a:hlink>
        <a:srgbClr val="CCECFF"/>
      </a:hlink>
      <a:folHlink>
        <a:srgbClr val="C0C0C0"/>
      </a:folHlink>
    </a:clrScheme>
    <a:fontScheme name="인터넷 세상">
      <a:majorFont>
        <a:latin typeface="MD솔체"/>
        <a:ea typeface="MD솔체"/>
        <a:cs typeface=""/>
      </a:majorFont>
      <a:minorFont>
        <a:latin typeface="MD솔체"/>
        <a:ea typeface="MD솔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인터넷 세상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인터넷 세상 2">
        <a:dk1>
          <a:srgbClr val="000000"/>
        </a:dk1>
        <a:lt1>
          <a:srgbClr val="FFFFFF"/>
        </a:lt1>
        <a:dk2>
          <a:srgbClr val="003399"/>
        </a:dk2>
        <a:lt2>
          <a:srgbClr val="4D4D4D"/>
        </a:lt2>
        <a:accent1>
          <a:srgbClr val="336699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ADB8CA"/>
        </a:accent5>
        <a:accent6>
          <a:srgbClr val="008A8A"/>
        </a:accent6>
        <a:hlink>
          <a:srgbClr val="CCECFF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20223</TotalTime>
  <Words>2883</Words>
  <Application>Microsoft Office PowerPoint</Application>
  <PresentationFormat>화면 슬라이드 쇼(4:3)</PresentationFormat>
  <Paragraphs>663</Paragraphs>
  <Slides>50</Slides>
  <Notes>24</Notes>
  <HiddenSlides>0</HiddenSlides>
  <MMClips>0</MMClips>
  <ScaleCrop>false</ScaleCrop>
  <HeadingPairs>
    <vt:vector size="8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68" baseType="lpstr">
      <vt:lpstr>╜┼╕φ┴╢</vt:lpstr>
      <vt:lpstr>HCI Tulip</vt:lpstr>
      <vt:lpstr>HY견고딕</vt:lpstr>
      <vt:lpstr>HY견명조</vt:lpstr>
      <vt:lpstr>HY동녘B</vt:lpstr>
      <vt:lpstr>HY동녘M</vt:lpstr>
      <vt:lpstr>HY울릉도M</vt:lpstr>
      <vt:lpstr>MD솔체</vt:lpstr>
      <vt:lpstr>굴림</vt:lpstr>
      <vt:lpstr>맑은 고딕</vt:lpstr>
      <vt:lpstr>Arial</vt:lpstr>
      <vt:lpstr>Arial Black</vt:lpstr>
      <vt:lpstr>Symbol</vt:lpstr>
      <vt:lpstr>Tahoma</vt:lpstr>
      <vt:lpstr>Times New Roman</vt:lpstr>
      <vt:lpstr>Wingdings</vt:lpstr>
      <vt:lpstr>인터넷 세상</vt:lpstr>
      <vt:lpstr>Image</vt:lpstr>
      <vt:lpstr>Databases  정규화(Normalization)</vt:lpstr>
      <vt:lpstr>PowerPoint 프레젠테이션</vt:lpstr>
      <vt:lpstr>관계형 데이타베이스 설계란?</vt:lpstr>
      <vt:lpstr>생각해 봅시다.</vt:lpstr>
      <vt:lpstr>PowerPoint 프레젠테이션</vt:lpstr>
      <vt:lpstr>데이타 중복의 문제점:  불일치 - 갱신이상(update anomaly)</vt:lpstr>
      <vt:lpstr>그루핑이 잘못된 예</vt:lpstr>
      <vt:lpstr>데이타 중복의 문제점 : NULL</vt:lpstr>
      <vt:lpstr>생각해 봅시다.</vt:lpstr>
      <vt:lpstr>그룹화를 통한 널값 피하기</vt:lpstr>
      <vt:lpstr>PowerPoint 프레젠테이션</vt:lpstr>
      <vt:lpstr>릴레이션 분해의 문제점</vt:lpstr>
      <vt:lpstr>조인(JOIN)</vt:lpstr>
      <vt:lpstr>무손실 분해(lossless decomposition)</vt:lpstr>
      <vt:lpstr>PowerPoint 프레젠테이션</vt:lpstr>
      <vt:lpstr>PowerPoint 프레젠테이션</vt:lpstr>
      <vt:lpstr>PowerPoint 프레젠테이션</vt:lpstr>
      <vt:lpstr>좋은 관계형 데이타 설계란?</vt:lpstr>
      <vt:lpstr>함수적 종속성 : 좋은 릴레이션 설계의 기준</vt:lpstr>
      <vt:lpstr>PowerPoint 프레젠테이션</vt:lpstr>
      <vt:lpstr>PowerPoint 프레젠테이션</vt:lpstr>
      <vt:lpstr>PowerPoint 프레젠테이션</vt:lpstr>
      <vt:lpstr>완전 함수적 종속성 (FFD: Full Fuctional Dependency)</vt:lpstr>
      <vt:lpstr>완전 함수적 종속성과  부분 함수적 종속성의 예</vt:lpstr>
      <vt:lpstr>이행적 함수적 종속성 (Transitive Fuctional Dependency)</vt:lpstr>
      <vt:lpstr>함수적 종속성의 추론 규칙</vt:lpstr>
      <vt:lpstr>정규화</vt:lpstr>
      <vt:lpstr>제 1 정규형</vt:lpstr>
      <vt:lpstr>반복 그룹을 없애자.</vt:lpstr>
      <vt:lpstr>제 1 정규형의 문제점</vt:lpstr>
      <vt:lpstr>제 1 정규형의 갱신이상 원인</vt:lpstr>
      <vt:lpstr>제 2 정규형</vt:lpstr>
      <vt:lpstr>제 2 정규형의 문제점</vt:lpstr>
      <vt:lpstr>제 2 정규형의 갱신이상 원인</vt:lpstr>
      <vt:lpstr>제 3 정규형</vt:lpstr>
      <vt:lpstr>제 3 정규형의 문제점</vt:lpstr>
      <vt:lpstr>제 3 정규형의 갱신이상 원인</vt:lpstr>
      <vt:lpstr>BCNF</vt:lpstr>
      <vt:lpstr>정규화 과정</vt:lpstr>
      <vt:lpstr>정규화의 장점과 단점</vt:lpstr>
      <vt:lpstr>PowerPoint 프레젠테이션</vt:lpstr>
      <vt:lpstr>문제 1</vt:lpstr>
      <vt:lpstr>PowerPoint 프레젠테이션</vt:lpstr>
      <vt:lpstr>PowerPoint 프레젠테이션</vt:lpstr>
      <vt:lpstr>문제 2</vt:lpstr>
      <vt:lpstr>PowerPoint 프레젠테이션</vt:lpstr>
      <vt:lpstr>문제 3</vt:lpstr>
      <vt:lpstr>PowerPoint 프레젠테이션</vt:lpstr>
      <vt:lpstr>문제 4</vt:lpstr>
      <vt:lpstr>PowerPoint 프레젠테이션</vt:lpstr>
    </vt:vector>
  </TitlesOfParts>
  <Company>우리집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장지웅</dc:creator>
  <cp:lastModifiedBy>장지웅(A0072)</cp:lastModifiedBy>
  <cp:revision>165</cp:revision>
  <dcterms:created xsi:type="dcterms:W3CDTF">2007-03-04T09:35:15Z</dcterms:created>
  <dcterms:modified xsi:type="dcterms:W3CDTF">2024-11-20T01:41:27Z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TC010610151042</vt:lpwstr>
  </property>
</Properties>
</file>